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sldIdLst>
    <p:sldId id="290" r:id="rId2"/>
    <p:sldId id="307" r:id="rId3"/>
    <p:sldId id="319" r:id="rId4"/>
    <p:sldId id="305" r:id="rId5"/>
    <p:sldId id="331" r:id="rId6"/>
    <p:sldId id="332" r:id="rId7"/>
    <p:sldId id="333" r:id="rId8"/>
    <p:sldId id="334" r:id="rId9"/>
    <p:sldId id="335" r:id="rId10"/>
    <p:sldId id="337" r:id="rId11"/>
    <p:sldId id="336" r:id="rId12"/>
    <p:sldId id="293" r:id="rId13"/>
    <p:sldId id="321" r:id="rId14"/>
    <p:sldId id="322" r:id="rId15"/>
    <p:sldId id="338" r:id="rId16"/>
    <p:sldId id="341" r:id="rId17"/>
    <p:sldId id="340" r:id="rId18"/>
    <p:sldId id="339" r:id="rId19"/>
    <p:sldId id="323" r:id="rId20"/>
    <p:sldId id="324" r:id="rId21"/>
    <p:sldId id="317" r:id="rId22"/>
    <p:sldId id="327" r:id="rId23"/>
    <p:sldId id="328" r:id="rId24"/>
    <p:sldId id="316" r:id="rId25"/>
    <p:sldId id="330" r:id="rId26"/>
    <p:sldId id="309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r>
              <a:rPr lang="ko-KR" altLang="en-US" sz="1400"/>
              <a:t>오징어게임 시즌 </a:t>
            </a:r>
            <a:r>
              <a:rPr lang="en-US" altLang="ko-KR" sz="1400"/>
              <a:t>1 &amp; 2</a:t>
            </a:r>
            <a:r>
              <a:rPr lang="ko-KR" altLang="en-US" sz="1400"/>
              <a:t>에 대한 </a:t>
            </a:r>
            <a:r>
              <a:rPr lang="en-US" altLang="ko-KR" sz="1400"/>
              <a:t>SNS </a:t>
            </a:r>
            <a:r>
              <a:rPr lang="ko-KR" altLang="en-US" sz="1400"/>
              <a:t>언급량 비교</a:t>
            </a:r>
            <a:endParaRPr lang="en-US" altLang="ko-KR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en-US" altLang="ko-KR"/>
        </a:p>
      </c:txPr>
    </c:title>
    <c:autoTitleDeleted val="0"/>
    <c:plotArea>
      <c:layout>
        <c:manualLayout>
          <c:layoutTarget val="inner"/>
          <c:xMode val="edge"/>
          <c:yMode val="edge"/>
          <c:x val="2.8227514168312765E-2"/>
          <c:y val="0.20028346456692914"/>
          <c:w val="0.94354497166337448"/>
          <c:h val="0.70377952755905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꼬딕씨_Pro 40g" panose="02020603020101020101" pitchFamily="18" charset="-127"/>
                    <a:ea typeface="HG꼬딕씨_Pro 40g" panose="02020603020101020101" pitchFamily="18" charset="-127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오징어게임 시즌1</c:v>
                </c:pt>
                <c:pt idx="1">
                  <c:v>오징어게임 시즌2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45371</c:v>
                </c:pt>
                <c:pt idx="1">
                  <c:v>21160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D-4496-BF6C-F30617839E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언론 기사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꼬딕씨_Pro 40g" panose="02020603020101020101" pitchFamily="18" charset="-127"/>
                    <a:ea typeface="HG꼬딕씨_Pro 40g" panose="02020603020101020101" pitchFamily="18" charset="-127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오징어게임 시즌1</c:v>
                </c:pt>
                <c:pt idx="1">
                  <c:v>오징어게임 시즌2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6192</c:v>
                </c:pt>
                <c:pt idx="1">
                  <c:v>4845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AD-4496-BF6C-F30617839E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0867263"/>
        <c:axId val="1100865343"/>
      </c:barChart>
      <c:catAx>
        <c:axId val="110086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endParaRPr lang="ko-KR"/>
          </a:p>
        </c:txPr>
        <c:crossAx val="1100865343"/>
        <c:crosses val="autoZero"/>
        <c:auto val="1"/>
        <c:lblAlgn val="ctr"/>
        <c:lblOffset val="100"/>
        <c:noMultiLvlLbl val="0"/>
      </c:catAx>
      <c:valAx>
        <c:axId val="110086534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10086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HG꼬딕씨_Pro 40g" panose="02020603020101020101" pitchFamily="18" charset="-127"/>
          <a:ea typeface="HG꼬딕씨_Pro 40g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r>
              <a:rPr lang="ko-KR" altLang="en-US" sz="1200">
                <a:solidFill>
                  <a:schemeClr val="tx2">
                    <a:lumMod val="75000"/>
                    <a:lumOff val="25000"/>
                  </a:schemeClr>
                </a:solidFill>
              </a:rPr>
              <a:t>긍정</a:t>
            </a:r>
            <a:r>
              <a:rPr lang="ko-KR" altLang="en-US" sz="1200"/>
              <a:t> 키워드 </a:t>
            </a:r>
            <a:r>
              <a:rPr lang="en-US" altLang="ko-KR" sz="1200"/>
              <a:t>1~15</a:t>
            </a:r>
            <a:r>
              <a:rPr lang="ko-KR" altLang="en-US" sz="1200"/>
              <a:t>위</a:t>
            </a:r>
            <a:endParaRPr lang="en-US" altLang="ko-KR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en-US" altLang="ko-K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atin typeface="HG꼬딕씨_Pro 40g" panose="02020603020101020101" pitchFamily="18" charset="-127"/>
                      <a:ea typeface="HG꼬딕씨_Pro 40g" panose="02020603020101020101" pitchFamily="18" charset="-127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F6-419E-A03C-BEAC49540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꼬딕씨_Pro 40g" panose="02020603020101020101" pitchFamily="18" charset="-127"/>
                    <a:ea typeface="HG꼬딕씨_Pro 40g" panose="0202060302010102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재밌다</c:v>
                </c:pt>
                <c:pt idx="1">
                  <c:v>기대</c:v>
                </c:pt>
                <c:pt idx="2">
                  <c:v>흥행</c:v>
                </c:pt>
                <c:pt idx="3">
                  <c:v>재미있다</c:v>
                </c:pt>
                <c:pt idx="4">
                  <c:v>기대되다</c:v>
                </c:pt>
                <c:pt idx="5">
                  <c:v>기대하다</c:v>
                </c:pt>
                <c:pt idx="6">
                  <c:v>좋다</c:v>
                </c:pt>
                <c:pt idx="7">
                  <c:v>연기 잘하다</c:v>
                </c:pt>
                <c:pt idx="8">
                  <c:v>잘만들다</c:v>
                </c:pt>
                <c:pt idx="9">
                  <c:v>잘하다</c:v>
                </c:pt>
                <c:pt idx="10">
                  <c:v>우승자</c:v>
                </c:pt>
                <c:pt idx="11">
                  <c:v>좋은</c:v>
                </c:pt>
                <c:pt idx="12">
                  <c:v>올킬</c:v>
                </c:pt>
                <c:pt idx="13">
                  <c:v>호평</c:v>
                </c:pt>
                <c:pt idx="14">
                  <c:v>재밌는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1060</c:v>
                </c:pt>
                <c:pt idx="1">
                  <c:v>341</c:v>
                </c:pt>
                <c:pt idx="2">
                  <c:v>216</c:v>
                </c:pt>
                <c:pt idx="3">
                  <c:v>208</c:v>
                </c:pt>
                <c:pt idx="4">
                  <c:v>192</c:v>
                </c:pt>
                <c:pt idx="5">
                  <c:v>182</c:v>
                </c:pt>
                <c:pt idx="6">
                  <c:v>178</c:v>
                </c:pt>
                <c:pt idx="7">
                  <c:v>148</c:v>
                </c:pt>
                <c:pt idx="8">
                  <c:v>95</c:v>
                </c:pt>
                <c:pt idx="9">
                  <c:v>95</c:v>
                </c:pt>
                <c:pt idx="10">
                  <c:v>92</c:v>
                </c:pt>
                <c:pt idx="11">
                  <c:v>75</c:v>
                </c:pt>
                <c:pt idx="12">
                  <c:v>73</c:v>
                </c:pt>
                <c:pt idx="13">
                  <c:v>62</c:v>
                </c:pt>
                <c:pt idx="1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6-419E-A03C-BEAC49540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9087983"/>
        <c:axId val="1539064463"/>
      </c:barChart>
      <c:catAx>
        <c:axId val="1539087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1539064463"/>
        <c:crosses val="autoZero"/>
        <c:auto val="1"/>
        <c:lblAlgn val="ctr"/>
        <c:lblOffset val="100"/>
        <c:noMultiLvlLbl val="0"/>
      </c:catAx>
      <c:valAx>
        <c:axId val="153906446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00g" panose="02020603020101020101" pitchFamily="18" charset="-127"/>
                <a:ea typeface="HG꼬딕씨_Pro 00g" panose="02020603020101020101" pitchFamily="18" charset="-127"/>
                <a:cs typeface="+mn-cs"/>
              </a:defRPr>
            </a:pPr>
            <a:endParaRPr lang="ko-KR"/>
          </a:p>
        </c:txPr>
        <c:crossAx val="153908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HG꼬딕씨_Pro 40g" panose="02020603020101020101" pitchFamily="18" charset="-127"/>
          <a:ea typeface="HG꼬딕씨_Pro 40g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altLang="ko-KR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SNS 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상에서의 주요 </a:t>
            </a:r>
            <a:r>
              <a:rPr 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긍부정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반응</a:t>
            </a:r>
            <a:r>
              <a:rPr 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언급량 추이 비교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altLang="ko-KR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ko-KR" alt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"재밌다"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elete val="1"/>
          </c:dLbls>
          <c:cat>
            <c:numRef>
              <c:f>Sheet1!$A$2:$A$27</c:f>
              <c:numCache>
                <c:formatCode>m/d/yyyy</c:formatCode>
                <c:ptCount val="26"/>
                <c:pt idx="0">
                  <c:v>45652</c:v>
                </c:pt>
                <c:pt idx="1">
                  <c:v>45653</c:v>
                </c:pt>
                <c:pt idx="2">
                  <c:v>45654</c:v>
                </c:pt>
                <c:pt idx="3">
                  <c:v>45655</c:v>
                </c:pt>
                <c:pt idx="4">
                  <c:v>45656</c:v>
                </c:pt>
                <c:pt idx="5">
                  <c:v>45657</c:v>
                </c:pt>
                <c:pt idx="6">
                  <c:v>45658</c:v>
                </c:pt>
                <c:pt idx="7">
                  <c:v>45659</c:v>
                </c:pt>
                <c:pt idx="8">
                  <c:v>45660</c:v>
                </c:pt>
                <c:pt idx="9">
                  <c:v>45661</c:v>
                </c:pt>
                <c:pt idx="10">
                  <c:v>45662</c:v>
                </c:pt>
                <c:pt idx="11">
                  <c:v>45663</c:v>
                </c:pt>
                <c:pt idx="12">
                  <c:v>45664</c:v>
                </c:pt>
                <c:pt idx="13">
                  <c:v>45665</c:v>
                </c:pt>
                <c:pt idx="14">
                  <c:v>45666</c:v>
                </c:pt>
                <c:pt idx="15">
                  <c:v>45667</c:v>
                </c:pt>
                <c:pt idx="16">
                  <c:v>45668</c:v>
                </c:pt>
                <c:pt idx="17">
                  <c:v>45669</c:v>
                </c:pt>
                <c:pt idx="18">
                  <c:v>45670</c:v>
                </c:pt>
                <c:pt idx="19">
                  <c:v>45671</c:v>
                </c:pt>
                <c:pt idx="20">
                  <c:v>45672</c:v>
                </c:pt>
                <c:pt idx="21">
                  <c:v>45673</c:v>
                </c:pt>
                <c:pt idx="22">
                  <c:v>45674</c:v>
                </c:pt>
                <c:pt idx="23">
                  <c:v>45675</c:v>
                </c:pt>
                <c:pt idx="24">
                  <c:v>45676</c:v>
                </c:pt>
                <c:pt idx="25">
                  <c:v>45677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171</c:v>
                </c:pt>
                <c:pt idx="1">
                  <c:v>294</c:v>
                </c:pt>
                <c:pt idx="2">
                  <c:v>162</c:v>
                </c:pt>
                <c:pt idx="3">
                  <c:v>101</c:v>
                </c:pt>
                <c:pt idx="4">
                  <c:v>74</c:v>
                </c:pt>
                <c:pt idx="5">
                  <c:v>48</c:v>
                </c:pt>
                <c:pt idx="6">
                  <c:v>53</c:v>
                </c:pt>
                <c:pt idx="7">
                  <c:v>46</c:v>
                </c:pt>
                <c:pt idx="8">
                  <c:v>41</c:v>
                </c:pt>
                <c:pt idx="9">
                  <c:v>38</c:v>
                </c:pt>
                <c:pt idx="10">
                  <c:v>63</c:v>
                </c:pt>
                <c:pt idx="11">
                  <c:v>42</c:v>
                </c:pt>
                <c:pt idx="12">
                  <c:v>26</c:v>
                </c:pt>
                <c:pt idx="13">
                  <c:v>31</c:v>
                </c:pt>
                <c:pt idx="14">
                  <c:v>20</c:v>
                </c:pt>
                <c:pt idx="15">
                  <c:v>21</c:v>
                </c:pt>
                <c:pt idx="16">
                  <c:v>14</c:v>
                </c:pt>
                <c:pt idx="17">
                  <c:v>9</c:v>
                </c:pt>
                <c:pt idx="18">
                  <c:v>22</c:v>
                </c:pt>
                <c:pt idx="19">
                  <c:v>8</c:v>
                </c:pt>
                <c:pt idx="20">
                  <c:v>17</c:v>
                </c:pt>
                <c:pt idx="21">
                  <c:v>19</c:v>
                </c:pt>
                <c:pt idx="22">
                  <c:v>5</c:v>
                </c:pt>
                <c:pt idx="23">
                  <c:v>6</c:v>
                </c:pt>
                <c:pt idx="24">
                  <c:v>6</c:v>
                </c:pt>
                <c:pt idx="25">
                  <c:v>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13C-4949-8601-C56ACF2812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"재미없다"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numRef>
              <c:f>Sheet1!$A$2:$A$27</c:f>
              <c:numCache>
                <c:formatCode>m/d/yyyy</c:formatCode>
                <c:ptCount val="26"/>
                <c:pt idx="0">
                  <c:v>45652</c:v>
                </c:pt>
                <c:pt idx="1">
                  <c:v>45653</c:v>
                </c:pt>
                <c:pt idx="2">
                  <c:v>45654</c:v>
                </c:pt>
                <c:pt idx="3">
                  <c:v>45655</c:v>
                </c:pt>
                <c:pt idx="4">
                  <c:v>45656</c:v>
                </c:pt>
                <c:pt idx="5">
                  <c:v>45657</c:v>
                </c:pt>
                <c:pt idx="6">
                  <c:v>45658</c:v>
                </c:pt>
                <c:pt idx="7">
                  <c:v>45659</c:v>
                </c:pt>
                <c:pt idx="8">
                  <c:v>45660</c:v>
                </c:pt>
                <c:pt idx="9">
                  <c:v>45661</c:v>
                </c:pt>
                <c:pt idx="10">
                  <c:v>45662</c:v>
                </c:pt>
                <c:pt idx="11">
                  <c:v>45663</c:v>
                </c:pt>
                <c:pt idx="12">
                  <c:v>45664</c:v>
                </c:pt>
                <c:pt idx="13">
                  <c:v>45665</c:v>
                </c:pt>
                <c:pt idx="14">
                  <c:v>45666</c:v>
                </c:pt>
                <c:pt idx="15">
                  <c:v>45667</c:v>
                </c:pt>
                <c:pt idx="16">
                  <c:v>45668</c:v>
                </c:pt>
                <c:pt idx="17">
                  <c:v>45669</c:v>
                </c:pt>
                <c:pt idx="18">
                  <c:v>45670</c:v>
                </c:pt>
                <c:pt idx="19">
                  <c:v>45671</c:v>
                </c:pt>
                <c:pt idx="20">
                  <c:v>45672</c:v>
                </c:pt>
                <c:pt idx="21">
                  <c:v>45673</c:v>
                </c:pt>
                <c:pt idx="22">
                  <c:v>45674</c:v>
                </c:pt>
                <c:pt idx="23">
                  <c:v>45675</c:v>
                </c:pt>
                <c:pt idx="24">
                  <c:v>45676</c:v>
                </c:pt>
                <c:pt idx="25">
                  <c:v>45677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47</c:v>
                </c:pt>
                <c:pt idx="1">
                  <c:v>126</c:v>
                </c:pt>
                <c:pt idx="2">
                  <c:v>77</c:v>
                </c:pt>
                <c:pt idx="3">
                  <c:v>44</c:v>
                </c:pt>
                <c:pt idx="4">
                  <c:v>38</c:v>
                </c:pt>
                <c:pt idx="5">
                  <c:v>15</c:v>
                </c:pt>
                <c:pt idx="6">
                  <c:v>15</c:v>
                </c:pt>
                <c:pt idx="7">
                  <c:v>17</c:v>
                </c:pt>
                <c:pt idx="8">
                  <c:v>9</c:v>
                </c:pt>
                <c:pt idx="9">
                  <c:v>13</c:v>
                </c:pt>
                <c:pt idx="10">
                  <c:v>15</c:v>
                </c:pt>
                <c:pt idx="11">
                  <c:v>8</c:v>
                </c:pt>
                <c:pt idx="12">
                  <c:v>7</c:v>
                </c:pt>
                <c:pt idx="13">
                  <c:v>7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3</c:v>
                </c:pt>
                <c:pt idx="18">
                  <c:v>7</c:v>
                </c:pt>
                <c:pt idx="19">
                  <c:v>5</c:v>
                </c:pt>
                <c:pt idx="20">
                  <c:v>7</c:v>
                </c:pt>
                <c:pt idx="21">
                  <c:v>1</c:v>
                </c:pt>
                <c:pt idx="22">
                  <c:v>1</c:v>
                </c:pt>
                <c:pt idx="23">
                  <c:v>2</c:v>
                </c:pt>
                <c:pt idx="24">
                  <c:v>2</c:v>
                </c:pt>
                <c:pt idx="25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13C-4949-8601-C56ACF2812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3828656"/>
        <c:axId val="843829136"/>
      </c:lineChart>
      <c:dateAx>
        <c:axId val="84382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altLang="ko-KR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843829136"/>
        <c:crosses val="autoZero"/>
        <c:auto val="1"/>
        <c:lblOffset val="100"/>
        <c:baseTimeUnit val="days"/>
      </c:dateAx>
      <c:valAx>
        <c:axId val="8438291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altLang="ko-KR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84382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altLang="ko-KR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altLang="ko-KR" sz="10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HG꼬딕씨_Pro 20g" panose="02020603020101020101" pitchFamily="18" charset="-127"/>
          <a:ea typeface="HG꼬딕씨_Pro 20g" panose="02020603020101020101" pitchFamily="18" charset="-127"/>
          <a:cs typeface="+mn-cs"/>
        </a:defRPr>
      </a:pPr>
      <a:endParaRPr lang="ko-K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r>
              <a:rPr lang="ko-KR" altLang="en-US" sz="1200"/>
              <a:t>언급 인물 </a:t>
            </a:r>
            <a:r>
              <a:rPr lang="en-US" altLang="ko-KR" sz="1200"/>
              <a:t>16~30</a:t>
            </a:r>
            <a:r>
              <a:rPr lang="ko-KR" altLang="en-US" sz="1200"/>
              <a:t>위</a:t>
            </a:r>
            <a:endParaRPr lang="en-US" altLang="ko-KR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en-US" altLang="ko-K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교수</c:v>
                </c:pt>
                <c:pt idx="1">
                  <c:v>오영수</c:v>
                </c:pt>
                <c:pt idx="2">
                  <c:v>엄마</c:v>
                </c:pt>
                <c:pt idx="3">
                  <c:v>트랜스젠더</c:v>
                </c:pt>
                <c:pt idx="4">
                  <c:v>정호연</c:v>
                </c:pt>
                <c:pt idx="5">
                  <c:v>오영일</c:v>
                </c:pt>
                <c:pt idx="6">
                  <c:v>원지</c:v>
                </c:pt>
                <c:pt idx="7">
                  <c:v>노재원</c:v>
                </c:pt>
                <c:pt idx="8">
                  <c:v>채국희</c:v>
                </c:pt>
                <c:pt idx="9">
                  <c:v>이다윗</c:v>
                </c:pt>
                <c:pt idx="10">
                  <c:v>아이돌</c:v>
                </c:pt>
                <c:pt idx="11">
                  <c:v>임윤아</c:v>
                </c:pt>
                <c:pt idx="12">
                  <c:v>이명기</c:v>
                </c:pt>
                <c:pt idx="13">
                  <c:v>전재준</c:v>
                </c:pt>
                <c:pt idx="14">
                  <c:v>조현주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159</c:v>
                </c:pt>
                <c:pt idx="1">
                  <c:v>153</c:v>
                </c:pt>
                <c:pt idx="2">
                  <c:v>145</c:v>
                </c:pt>
                <c:pt idx="3">
                  <c:v>123</c:v>
                </c:pt>
                <c:pt idx="4">
                  <c:v>115</c:v>
                </c:pt>
                <c:pt idx="5">
                  <c:v>111</c:v>
                </c:pt>
                <c:pt idx="6">
                  <c:v>106</c:v>
                </c:pt>
                <c:pt idx="7">
                  <c:v>98</c:v>
                </c:pt>
                <c:pt idx="8">
                  <c:v>90</c:v>
                </c:pt>
                <c:pt idx="9">
                  <c:v>88</c:v>
                </c:pt>
                <c:pt idx="10">
                  <c:v>88</c:v>
                </c:pt>
                <c:pt idx="11">
                  <c:v>68</c:v>
                </c:pt>
                <c:pt idx="12">
                  <c:v>64</c:v>
                </c:pt>
                <c:pt idx="13">
                  <c:v>64</c:v>
                </c:pt>
                <c:pt idx="1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2-476F-8BFC-245A43B92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9087983"/>
        <c:axId val="1539064463"/>
      </c:barChart>
      <c:catAx>
        <c:axId val="1539087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1539064463"/>
        <c:crosses val="autoZero"/>
        <c:auto val="1"/>
        <c:lblAlgn val="ctr"/>
        <c:lblOffset val="100"/>
        <c:noMultiLvlLbl val="0"/>
      </c:catAx>
      <c:valAx>
        <c:axId val="153906446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00g" panose="02020603020101020101" pitchFamily="18" charset="-127"/>
                <a:ea typeface="HG꼬딕씨_Pro 00g" panose="02020603020101020101" pitchFamily="18" charset="-127"/>
                <a:cs typeface="+mn-cs"/>
              </a:defRPr>
            </a:pPr>
            <a:endParaRPr lang="ko-KR"/>
          </a:p>
        </c:txPr>
        <c:crossAx val="153908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HG꼬딕씨_Pro 40g" panose="02020603020101020101" pitchFamily="18" charset="-127"/>
          <a:ea typeface="HG꼬딕씨_Pro 40g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r>
              <a:rPr lang="ko-KR" altLang="en-US" sz="1200"/>
              <a:t>언급 인물 </a:t>
            </a:r>
            <a:r>
              <a:rPr lang="en-US" altLang="ko-KR" sz="1200"/>
              <a:t>1~15</a:t>
            </a:r>
            <a:r>
              <a:rPr lang="ko-KR" altLang="en-US" sz="1200"/>
              <a:t>위</a:t>
            </a:r>
            <a:endParaRPr lang="en-US" altLang="ko-KR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en-US" altLang="ko-K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이정재</c:v>
                </c:pt>
                <c:pt idx="1">
                  <c:v>이병헌</c:v>
                </c:pt>
                <c:pt idx="2">
                  <c:v>황동혁</c:v>
                </c:pt>
                <c:pt idx="3">
                  <c:v>박성훈</c:v>
                </c:pt>
                <c:pt idx="4">
                  <c:v>성기훈</c:v>
                </c:pt>
                <c:pt idx="5">
                  <c:v>임시완</c:v>
                </c:pt>
                <c:pt idx="6">
                  <c:v>최승현</c:v>
                </c:pt>
                <c:pt idx="7">
                  <c:v>박규영</c:v>
                </c:pt>
                <c:pt idx="8">
                  <c:v>조유리</c:v>
                </c:pt>
                <c:pt idx="9">
                  <c:v>강하늘</c:v>
                </c:pt>
                <c:pt idx="10">
                  <c:v>이서환</c:v>
                </c:pt>
                <c:pt idx="11">
                  <c:v>공유</c:v>
                </c:pt>
                <c:pt idx="12">
                  <c:v>양동근</c:v>
                </c:pt>
                <c:pt idx="13">
                  <c:v>위하준</c:v>
                </c:pt>
                <c:pt idx="14">
                  <c:v>이진욱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2246</c:v>
                </c:pt>
                <c:pt idx="1">
                  <c:v>1760</c:v>
                </c:pt>
                <c:pt idx="2">
                  <c:v>1272</c:v>
                </c:pt>
                <c:pt idx="3">
                  <c:v>766</c:v>
                </c:pt>
                <c:pt idx="4">
                  <c:v>628</c:v>
                </c:pt>
                <c:pt idx="5">
                  <c:v>532</c:v>
                </c:pt>
                <c:pt idx="6">
                  <c:v>522</c:v>
                </c:pt>
                <c:pt idx="7">
                  <c:v>493</c:v>
                </c:pt>
                <c:pt idx="8">
                  <c:v>409</c:v>
                </c:pt>
                <c:pt idx="9">
                  <c:v>376</c:v>
                </c:pt>
                <c:pt idx="10">
                  <c:v>330</c:v>
                </c:pt>
                <c:pt idx="11">
                  <c:v>304</c:v>
                </c:pt>
                <c:pt idx="12">
                  <c:v>296</c:v>
                </c:pt>
                <c:pt idx="13">
                  <c:v>257</c:v>
                </c:pt>
                <c:pt idx="14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2-476F-8BFC-245A43B92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9087983"/>
        <c:axId val="1539064463"/>
      </c:barChart>
      <c:catAx>
        <c:axId val="1539087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1539064463"/>
        <c:crosses val="autoZero"/>
        <c:auto val="1"/>
        <c:lblAlgn val="ctr"/>
        <c:lblOffset val="100"/>
        <c:noMultiLvlLbl val="0"/>
      </c:catAx>
      <c:valAx>
        <c:axId val="153906446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00g" panose="02020603020101020101" pitchFamily="18" charset="-127"/>
                <a:ea typeface="HG꼬딕씨_Pro 00g" panose="02020603020101020101" pitchFamily="18" charset="-127"/>
                <a:cs typeface="+mn-cs"/>
              </a:defRPr>
            </a:pPr>
            <a:endParaRPr lang="ko-KR"/>
          </a:p>
        </c:txPr>
        <c:crossAx val="153908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HG꼬딕씨_Pro 40g" panose="02020603020101020101" pitchFamily="18" charset="-127"/>
          <a:ea typeface="HG꼬딕씨_Pro 40g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r>
              <a:rPr lang="ko-KR" altLang="en-US" sz="1200">
                <a:solidFill>
                  <a:schemeClr val="accent2"/>
                </a:solidFill>
              </a:rPr>
              <a:t>부정</a:t>
            </a:r>
            <a:r>
              <a:rPr lang="ko-KR" altLang="en-US" sz="1200"/>
              <a:t> 키워드 </a:t>
            </a:r>
            <a:r>
              <a:rPr lang="en-US" altLang="ko-KR" sz="1200"/>
              <a:t>1~15</a:t>
            </a:r>
            <a:r>
              <a:rPr lang="ko-KR" altLang="en-US" sz="1200"/>
              <a:t>위</a:t>
            </a:r>
            <a:endParaRPr lang="en-US" altLang="ko-KR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en-US" altLang="ko-K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2"/>
                      </a:solidFill>
                      <a:latin typeface="HG꼬딕씨_Pro 40g" panose="02020603020101020101" pitchFamily="18" charset="-127"/>
                      <a:ea typeface="HG꼬딕씨_Pro 40g" panose="02020603020101020101" pitchFamily="18" charset="-127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98-4C9F-9626-1EB104EF301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2"/>
                      </a:solidFill>
                      <a:latin typeface="HG꼬딕씨_Pro 40g" panose="02020603020101020101" pitchFamily="18" charset="-127"/>
                      <a:ea typeface="HG꼬딕씨_Pro 40g" panose="02020603020101020101" pitchFamily="18" charset="-127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58-431B-B4ED-92F71D9374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꼬딕씨_Pro 40g" panose="02020603020101020101" pitchFamily="18" charset="-127"/>
                    <a:ea typeface="HG꼬딕씨_Pro 40g" panose="0202060302010102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논란</c:v>
                </c:pt>
                <c:pt idx="1">
                  <c:v>충격적</c:v>
                </c:pt>
                <c:pt idx="2">
                  <c:v>비판</c:v>
                </c:pt>
                <c:pt idx="3">
                  <c:v>고민</c:v>
                </c:pt>
                <c:pt idx="4">
                  <c:v>논란되다</c:v>
                </c:pt>
                <c:pt idx="5">
                  <c:v>충격</c:v>
                </c:pt>
                <c:pt idx="6">
                  <c:v>짝퉁</c:v>
                </c:pt>
                <c:pt idx="7">
                  <c:v>오해</c:v>
                </c:pt>
                <c:pt idx="8">
                  <c:v>고통</c:v>
                </c:pt>
                <c:pt idx="9">
                  <c:v>의혹</c:v>
                </c:pt>
                <c:pt idx="10">
                  <c:v>비난</c:v>
                </c:pt>
                <c:pt idx="11">
                  <c:v>불법</c:v>
                </c:pt>
                <c:pt idx="12">
                  <c:v>큰 문제</c:v>
                </c:pt>
                <c:pt idx="13">
                  <c:v>실망스럽다</c:v>
                </c:pt>
                <c:pt idx="14">
                  <c:v>최악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697</c:v>
                </c:pt>
                <c:pt idx="1">
                  <c:v>176</c:v>
                </c:pt>
                <c:pt idx="2">
                  <c:v>162</c:v>
                </c:pt>
                <c:pt idx="3">
                  <c:v>158</c:v>
                </c:pt>
                <c:pt idx="4">
                  <c:v>122</c:v>
                </c:pt>
                <c:pt idx="5">
                  <c:v>115</c:v>
                </c:pt>
                <c:pt idx="6">
                  <c:v>95</c:v>
                </c:pt>
                <c:pt idx="7">
                  <c:v>95</c:v>
                </c:pt>
                <c:pt idx="8">
                  <c:v>94</c:v>
                </c:pt>
                <c:pt idx="9">
                  <c:v>94</c:v>
                </c:pt>
                <c:pt idx="10">
                  <c:v>90</c:v>
                </c:pt>
                <c:pt idx="11">
                  <c:v>87</c:v>
                </c:pt>
                <c:pt idx="12">
                  <c:v>80</c:v>
                </c:pt>
                <c:pt idx="13">
                  <c:v>73</c:v>
                </c:pt>
                <c:pt idx="1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8-4C9F-9626-1EB104EF3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9087983"/>
        <c:axId val="1539064463"/>
      </c:barChart>
      <c:catAx>
        <c:axId val="1539087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1539064463"/>
        <c:crosses val="autoZero"/>
        <c:auto val="1"/>
        <c:lblAlgn val="ctr"/>
        <c:lblOffset val="100"/>
        <c:noMultiLvlLbl val="0"/>
      </c:catAx>
      <c:valAx>
        <c:axId val="153906446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00g" panose="02020603020101020101" pitchFamily="18" charset="-127"/>
                <a:ea typeface="HG꼬딕씨_Pro 00g" panose="02020603020101020101" pitchFamily="18" charset="-127"/>
                <a:cs typeface="+mn-cs"/>
              </a:defRPr>
            </a:pPr>
            <a:endParaRPr lang="ko-KR"/>
          </a:p>
        </c:txPr>
        <c:crossAx val="153908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HG꼬딕씨_Pro 40g" panose="02020603020101020101" pitchFamily="18" charset="-127"/>
          <a:ea typeface="HG꼬딕씨_Pro 40g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r>
              <a:rPr lang="ko-KR" altLang="en-US" sz="1200">
                <a:solidFill>
                  <a:schemeClr val="tx2">
                    <a:lumMod val="75000"/>
                    <a:lumOff val="25000"/>
                  </a:schemeClr>
                </a:solidFill>
              </a:rPr>
              <a:t>긍정</a:t>
            </a:r>
            <a:r>
              <a:rPr lang="ko-KR" altLang="en-US" sz="1200"/>
              <a:t> 키워드 </a:t>
            </a:r>
            <a:r>
              <a:rPr lang="en-US" altLang="ko-KR" sz="1200"/>
              <a:t>1~15</a:t>
            </a:r>
            <a:r>
              <a:rPr lang="ko-KR" altLang="en-US" sz="1200"/>
              <a:t>위</a:t>
            </a:r>
            <a:endParaRPr lang="en-US" altLang="ko-KR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en-US" altLang="ko-K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atin typeface="HG꼬딕씨_Pro 40g" panose="02020603020101020101" pitchFamily="18" charset="-127"/>
                      <a:ea typeface="HG꼬딕씨_Pro 40g" panose="02020603020101020101" pitchFamily="18" charset="-127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F6-419E-A03C-BEAC49540F2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latin typeface="HG꼬딕씨_Pro 40g" panose="02020603020101020101" pitchFamily="18" charset="-127"/>
                      <a:ea typeface="HG꼬딕씨_Pro 40g" panose="02020603020101020101" pitchFamily="18" charset="-127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AC-4FC8-AD9B-7A02B0018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꼬딕씨_Pro 40g" panose="02020603020101020101" pitchFamily="18" charset="-127"/>
                    <a:ea typeface="HG꼬딕씨_Pro 40g" panose="0202060302010102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기대</c:v>
                </c:pt>
                <c:pt idx="1">
                  <c:v>호평</c:v>
                </c:pt>
                <c:pt idx="2">
                  <c:v>흥행</c:v>
                </c:pt>
                <c:pt idx="3">
                  <c:v>사랑</c:v>
                </c:pt>
                <c:pt idx="4">
                  <c:v>달성하다</c:v>
                </c:pt>
                <c:pt idx="5">
                  <c:v>웃음</c:v>
                </c:pt>
                <c:pt idx="6">
                  <c:v>다채로운</c:v>
                </c:pt>
                <c:pt idx="7">
                  <c:v>즐기다</c:v>
                </c:pt>
                <c:pt idx="8">
                  <c:v>화제 모으다</c:v>
                </c:pt>
                <c:pt idx="9">
                  <c:v>눈길 끌다</c:v>
                </c:pt>
                <c:pt idx="10">
                  <c:v>인기 끌다</c:v>
                </c:pt>
                <c:pt idx="11">
                  <c:v>뜨거운 반응</c:v>
                </c:pt>
                <c:pt idx="12">
                  <c:v>성공</c:v>
                </c:pt>
                <c:pt idx="13">
                  <c:v>활약하다</c:v>
                </c:pt>
                <c:pt idx="14">
                  <c:v>좋은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437</c:v>
                </c:pt>
                <c:pt idx="1">
                  <c:v>434</c:v>
                </c:pt>
                <c:pt idx="2">
                  <c:v>432</c:v>
                </c:pt>
                <c:pt idx="3">
                  <c:v>281</c:v>
                </c:pt>
                <c:pt idx="4">
                  <c:v>245</c:v>
                </c:pt>
                <c:pt idx="5">
                  <c:v>232</c:v>
                </c:pt>
                <c:pt idx="6">
                  <c:v>156</c:v>
                </c:pt>
                <c:pt idx="7">
                  <c:v>147</c:v>
                </c:pt>
                <c:pt idx="8">
                  <c:v>133</c:v>
                </c:pt>
                <c:pt idx="9">
                  <c:v>127</c:v>
                </c:pt>
                <c:pt idx="10">
                  <c:v>119</c:v>
                </c:pt>
                <c:pt idx="11">
                  <c:v>114</c:v>
                </c:pt>
                <c:pt idx="12">
                  <c:v>112</c:v>
                </c:pt>
                <c:pt idx="13">
                  <c:v>111</c:v>
                </c:pt>
                <c:pt idx="14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6-419E-A03C-BEAC49540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9087983"/>
        <c:axId val="1539064463"/>
      </c:barChart>
      <c:catAx>
        <c:axId val="1539087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1539064463"/>
        <c:crosses val="autoZero"/>
        <c:auto val="1"/>
        <c:lblAlgn val="ctr"/>
        <c:lblOffset val="100"/>
        <c:noMultiLvlLbl val="0"/>
      </c:catAx>
      <c:valAx>
        <c:axId val="153906446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00g" panose="02020603020101020101" pitchFamily="18" charset="-127"/>
                <a:ea typeface="HG꼬딕씨_Pro 00g" panose="02020603020101020101" pitchFamily="18" charset="-127"/>
                <a:cs typeface="+mn-cs"/>
              </a:defRPr>
            </a:pPr>
            <a:endParaRPr lang="ko-KR"/>
          </a:p>
        </c:txPr>
        <c:crossAx val="153908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HG꼬딕씨_Pro 40g" panose="02020603020101020101" pitchFamily="18" charset="-127"/>
          <a:ea typeface="HG꼬딕씨_Pro 40g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r>
              <a:rPr lang="en-US" altLang="ko-KR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2024.12.26 ~ 2025.01.20 </a:t>
            </a:r>
            <a:r>
              <a:rPr lang="ko-KR" alt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언론</a:t>
            </a:r>
            <a:r>
              <a:rPr lang="en-US" altLang="ko-KR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상에 언급된 </a:t>
            </a:r>
            <a:r>
              <a:rPr lang="en-US" altLang="ko-KR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</a:t>
            </a:r>
            <a:r>
              <a:rPr lang="en-US" altLang="ko-KR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 </a:t>
            </a:r>
            <a:r>
              <a:rPr lang="ko-KR" altLang="en-US" sz="1400" b="0" i="0" u="none" strike="noStrike" kern="1200" spc="0" baseline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긍정 키워드</a:t>
            </a:r>
            <a:r>
              <a:rPr lang="ko-KR" alt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en-US" altLang="ko-KR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&amp; </a:t>
            </a:r>
            <a:r>
              <a:rPr lang="ko-KR" altLang="en-US" sz="1400" b="0" i="0" u="none" strike="noStrike" kern="1200" spc="0" baseline="0">
                <a:solidFill>
                  <a:schemeClr val="accent2"/>
                </a:solidFill>
                <a:latin typeface="+mj-ea"/>
                <a:ea typeface="+mj-ea"/>
              </a:rPr>
              <a:t>부정 키워드</a:t>
            </a:r>
            <a:r>
              <a:rPr lang="ko-KR" alt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정보량 일별 추이</a:t>
            </a:r>
            <a:endParaRPr lang="ko-K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ko-KR" alt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"호평(긍정)"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elete val="1"/>
          </c:dLbls>
          <c:cat>
            <c:numRef>
              <c:f>Sheet1!$A$2:$A$27</c:f>
              <c:numCache>
                <c:formatCode>m/d/yyyy</c:formatCode>
                <c:ptCount val="26"/>
                <c:pt idx="0">
                  <c:v>45652</c:v>
                </c:pt>
                <c:pt idx="1">
                  <c:v>45653</c:v>
                </c:pt>
                <c:pt idx="2">
                  <c:v>45654</c:v>
                </c:pt>
                <c:pt idx="3">
                  <c:v>45655</c:v>
                </c:pt>
                <c:pt idx="4">
                  <c:v>45656</c:v>
                </c:pt>
                <c:pt idx="5">
                  <c:v>45657</c:v>
                </c:pt>
                <c:pt idx="6">
                  <c:v>45658</c:v>
                </c:pt>
                <c:pt idx="7">
                  <c:v>45659</c:v>
                </c:pt>
                <c:pt idx="8">
                  <c:v>45660</c:v>
                </c:pt>
                <c:pt idx="9">
                  <c:v>45661</c:v>
                </c:pt>
                <c:pt idx="10">
                  <c:v>45662</c:v>
                </c:pt>
                <c:pt idx="11">
                  <c:v>45663</c:v>
                </c:pt>
                <c:pt idx="12">
                  <c:v>45664</c:v>
                </c:pt>
                <c:pt idx="13">
                  <c:v>45665</c:v>
                </c:pt>
                <c:pt idx="14">
                  <c:v>45666</c:v>
                </c:pt>
                <c:pt idx="15">
                  <c:v>45667</c:v>
                </c:pt>
                <c:pt idx="16">
                  <c:v>45668</c:v>
                </c:pt>
                <c:pt idx="17">
                  <c:v>45669</c:v>
                </c:pt>
                <c:pt idx="18">
                  <c:v>45670</c:v>
                </c:pt>
                <c:pt idx="19">
                  <c:v>45671</c:v>
                </c:pt>
                <c:pt idx="20">
                  <c:v>45672</c:v>
                </c:pt>
                <c:pt idx="21">
                  <c:v>45673</c:v>
                </c:pt>
                <c:pt idx="22">
                  <c:v>45674</c:v>
                </c:pt>
                <c:pt idx="23">
                  <c:v>45675</c:v>
                </c:pt>
                <c:pt idx="24">
                  <c:v>45676</c:v>
                </c:pt>
                <c:pt idx="25">
                  <c:v>45677</c:v>
                </c:pt>
              </c:numCache>
            </c:numRef>
          </c:cat>
          <c:val>
            <c:numRef>
              <c:f>Sheet1!$B$2:$B$27</c:f>
              <c:numCache>
                <c:formatCode>#,##0</c:formatCode>
                <c:ptCount val="26"/>
                <c:pt idx="0">
                  <c:v>17</c:v>
                </c:pt>
                <c:pt idx="1">
                  <c:v>65</c:v>
                </c:pt>
                <c:pt idx="2">
                  <c:v>22</c:v>
                </c:pt>
                <c:pt idx="3">
                  <c:v>26</c:v>
                </c:pt>
                <c:pt idx="4">
                  <c:v>49</c:v>
                </c:pt>
                <c:pt idx="5">
                  <c:v>27</c:v>
                </c:pt>
                <c:pt idx="6">
                  <c:v>13</c:v>
                </c:pt>
                <c:pt idx="7">
                  <c:v>8</c:v>
                </c:pt>
                <c:pt idx="8">
                  <c:v>27</c:v>
                </c:pt>
                <c:pt idx="9">
                  <c:v>3</c:v>
                </c:pt>
                <c:pt idx="10">
                  <c:v>28</c:v>
                </c:pt>
                <c:pt idx="11">
                  <c:v>19</c:v>
                </c:pt>
                <c:pt idx="12">
                  <c:v>18</c:v>
                </c:pt>
                <c:pt idx="13">
                  <c:v>48</c:v>
                </c:pt>
                <c:pt idx="14">
                  <c:v>22</c:v>
                </c:pt>
                <c:pt idx="15">
                  <c:v>16</c:v>
                </c:pt>
                <c:pt idx="16">
                  <c:v>4</c:v>
                </c:pt>
                <c:pt idx="17">
                  <c:v>7</c:v>
                </c:pt>
                <c:pt idx="18">
                  <c:v>10</c:v>
                </c:pt>
                <c:pt idx="19">
                  <c:v>3</c:v>
                </c:pt>
                <c:pt idx="20">
                  <c:v>0</c:v>
                </c:pt>
                <c:pt idx="21">
                  <c:v>22</c:v>
                </c:pt>
                <c:pt idx="22">
                  <c:v>13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5CF-4A4C-94E8-53072F2B14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"논란(부정)"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numRef>
              <c:f>Sheet1!$A$2:$A$27</c:f>
              <c:numCache>
                <c:formatCode>m/d/yyyy</c:formatCode>
                <c:ptCount val="26"/>
                <c:pt idx="0">
                  <c:v>45652</c:v>
                </c:pt>
                <c:pt idx="1">
                  <c:v>45653</c:v>
                </c:pt>
                <c:pt idx="2">
                  <c:v>45654</c:v>
                </c:pt>
                <c:pt idx="3">
                  <c:v>45655</c:v>
                </c:pt>
                <c:pt idx="4">
                  <c:v>45656</c:v>
                </c:pt>
                <c:pt idx="5">
                  <c:v>45657</c:v>
                </c:pt>
                <c:pt idx="6">
                  <c:v>45658</c:v>
                </c:pt>
                <c:pt idx="7">
                  <c:v>45659</c:v>
                </c:pt>
                <c:pt idx="8">
                  <c:v>45660</c:v>
                </c:pt>
                <c:pt idx="9">
                  <c:v>45661</c:v>
                </c:pt>
                <c:pt idx="10">
                  <c:v>45662</c:v>
                </c:pt>
                <c:pt idx="11">
                  <c:v>45663</c:v>
                </c:pt>
                <c:pt idx="12">
                  <c:v>45664</c:v>
                </c:pt>
                <c:pt idx="13">
                  <c:v>45665</c:v>
                </c:pt>
                <c:pt idx="14">
                  <c:v>45666</c:v>
                </c:pt>
                <c:pt idx="15">
                  <c:v>45667</c:v>
                </c:pt>
                <c:pt idx="16">
                  <c:v>45668</c:v>
                </c:pt>
                <c:pt idx="17">
                  <c:v>45669</c:v>
                </c:pt>
                <c:pt idx="18">
                  <c:v>45670</c:v>
                </c:pt>
                <c:pt idx="19">
                  <c:v>45671</c:v>
                </c:pt>
                <c:pt idx="20">
                  <c:v>45672</c:v>
                </c:pt>
                <c:pt idx="21">
                  <c:v>45673</c:v>
                </c:pt>
                <c:pt idx="22">
                  <c:v>45674</c:v>
                </c:pt>
                <c:pt idx="23">
                  <c:v>45675</c:v>
                </c:pt>
                <c:pt idx="24">
                  <c:v>45676</c:v>
                </c:pt>
                <c:pt idx="25">
                  <c:v>45677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31</c:v>
                </c:pt>
                <c:pt idx="1">
                  <c:v>23</c:v>
                </c:pt>
                <c:pt idx="2">
                  <c:v>10</c:v>
                </c:pt>
                <c:pt idx="3">
                  <c:v>12</c:v>
                </c:pt>
                <c:pt idx="4">
                  <c:v>33</c:v>
                </c:pt>
                <c:pt idx="5">
                  <c:v>58</c:v>
                </c:pt>
                <c:pt idx="6">
                  <c:v>28</c:v>
                </c:pt>
                <c:pt idx="7">
                  <c:v>53</c:v>
                </c:pt>
                <c:pt idx="8">
                  <c:v>15</c:v>
                </c:pt>
                <c:pt idx="9">
                  <c:v>9</c:v>
                </c:pt>
                <c:pt idx="10">
                  <c:v>70</c:v>
                </c:pt>
                <c:pt idx="11">
                  <c:v>43</c:v>
                </c:pt>
                <c:pt idx="12">
                  <c:v>64</c:v>
                </c:pt>
                <c:pt idx="13">
                  <c:v>157</c:v>
                </c:pt>
                <c:pt idx="14">
                  <c:v>37</c:v>
                </c:pt>
                <c:pt idx="15">
                  <c:v>56</c:v>
                </c:pt>
                <c:pt idx="16">
                  <c:v>42</c:v>
                </c:pt>
                <c:pt idx="17">
                  <c:v>39</c:v>
                </c:pt>
                <c:pt idx="18">
                  <c:v>30</c:v>
                </c:pt>
                <c:pt idx="19">
                  <c:v>15</c:v>
                </c:pt>
                <c:pt idx="20">
                  <c:v>23</c:v>
                </c:pt>
                <c:pt idx="21">
                  <c:v>79</c:v>
                </c:pt>
                <c:pt idx="22">
                  <c:v>19</c:v>
                </c:pt>
                <c:pt idx="23">
                  <c:v>5</c:v>
                </c:pt>
                <c:pt idx="24">
                  <c:v>2</c:v>
                </c:pt>
                <c:pt idx="25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6D6-4FF2-A7AE-9D24D72F12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3828656"/>
        <c:axId val="843829136"/>
      </c:lineChart>
      <c:dateAx>
        <c:axId val="84382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843829136"/>
        <c:crosses val="autoZero"/>
        <c:auto val="1"/>
        <c:lblOffset val="100"/>
        <c:baseTimeUnit val="days"/>
      </c:dateAx>
      <c:valAx>
        <c:axId val="843829136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84382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HG꼬딕씨_Pro 40g" panose="02020603020101020101" pitchFamily="18" charset="-127"/>
          <a:ea typeface="HG꼬딕씨_Pro 40g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r>
              <a:rPr lang="en-US" altLang="ko-KR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</a:t>
            </a:r>
            <a:r>
              <a:rPr lang="en-US" altLang="ko-KR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r>
              <a:rPr lang="ko-KR" alt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에 대한 네이버 검색 추이</a:t>
            </a:r>
            <a:endParaRPr lang="ko-K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ko-KR" alt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검색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elete val="1"/>
          </c:dLbls>
          <c:cat>
            <c:numRef>
              <c:f>Sheet1!$A$2:$A$27</c:f>
              <c:numCache>
                <c:formatCode>m/d/yyyy</c:formatCode>
                <c:ptCount val="26"/>
                <c:pt idx="0">
                  <c:v>45652</c:v>
                </c:pt>
                <c:pt idx="1">
                  <c:v>45653</c:v>
                </c:pt>
                <c:pt idx="2">
                  <c:v>45654</c:v>
                </c:pt>
                <c:pt idx="3">
                  <c:v>45655</c:v>
                </c:pt>
                <c:pt idx="4">
                  <c:v>45656</c:v>
                </c:pt>
                <c:pt idx="5">
                  <c:v>45657</c:v>
                </c:pt>
                <c:pt idx="6">
                  <c:v>45658</c:v>
                </c:pt>
                <c:pt idx="7">
                  <c:v>45659</c:v>
                </c:pt>
                <c:pt idx="8">
                  <c:v>45660</c:v>
                </c:pt>
                <c:pt idx="9">
                  <c:v>45661</c:v>
                </c:pt>
                <c:pt idx="10">
                  <c:v>45662</c:v>
                </c:pt>
                <c:pt idx="11">
                  <c:v>45663</c:v>
                </c:pt>
                <c:pt idx="12">
                  <c:v>45664</c:v>
                </c:pt>
                <c:pt idx="13">
                  <c:v>45665</c:v>
                </c:pt>
                <c:pt idx="14">
                  <c:v>45666</c:v>
                </c:pt>
                <c:pt idx="15">
                  <c:v>45667</c:v>
                </c:pt>
                <c:pt idx="16">
                  <c:v>45668</c:v>
                </c:pt>
                <c:pt idx="17">
                  <c:v>45669</c:v>
                </c:pt>
                <c:pt idx="18">
                  <c:v>45670</c:v>
                </c:pt>
                <c:pt idx="19">
                  <c:v>45671</c:v>
                </c:pt>
                <c:pt idx="20">
                  <c:v>45672</c:v>
                </c:pt>
                <c:pt idx="21">
                  <c:v>45673</c:v>
                </c:pt>
                <c:pt idx="22">
                  <c:v>45674</c:v>
                </c:pt>
                <c:pt idx="23">
                  <c:v>45675</c:v>
                </c:pt>
                <c:pt idx="24">
                  <c:v>45676</c:v>
                </c:pt>
                <c:pt idx="25">
                  <c:v>45677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21.069559999999999</c:v>
                </c:pt>
                <c:pt idx="1">
                  <c:v>100</c:v>
                </c:pt>
                <c:pt idx="2">
                  <c:v>83.711060000000003</c:v>
                </c:pt>
                <c:pt idx="3">
                  <c:v>53.597369999999998</c:v>
                </c:pt>
                <c:pt idx="4">
                  <c:v>37.801760000000002</c:v>
                </c:pt>
                <c:pt idx="5">
                  <c:v>25.99596</c:v>
                </c:pt>
                <c:pt idx="6">
                  <c:v>21.82469</c:v>
                </c:pt>
                <c:pt idx="7">
                  <c:v>24.3568</c:v>
                </c:pt>
                <c:pt idx="8">
                  <c:v>19.96489</c:v>
                </c:pt>
                <c:pt idx="9">
                  <c:v>20.092320000000001</c:v>
                </c:pt>
                <c:pt idx="10">
                  <c:v>18.56372</c:v>
                </c:pt>
                <c:pt idx="11">
                  <c:v>17.878019999999999</c:v>
                </c:pt>
                <c:pt idx="12">
                  <c:v>14.46186</c:v>
                </c:pt>
                <c:pt idx="13">
                  <c:v>10.611879999999999</c:v>
                </c:pt>
                <c:pt idx="14">
                  <c:v>10.67881</c:v>
                </c:pt>
                <c:pt idx="15">
                  <c:v>9.4001099999999997</c:v>
                </c:pt>
                <c:pt idx="16">
                  <c:v>11.23264</c:v>
                </c:pt>
                <c:pt idx="17">
                  <c:v>9.6861999999999995</c:v>
                </c:pt>
                <c:pt idx="18">
                  <c:v>9.2607900000000001</c:v>
                </c:pt>
                <c:pt idx="19">
                  <c:v>7.53437</c:v>
                </c:pt>
                <c:pt idx="20">
                  <c:v>8.7034900000000004</c:v>
                </c:pt>
                <c:pt idx="21">
                  <c:v>8.0708400000000005</c:v>
                </c:pt>
                <c:pt idx="22">
                  <c:v>7.9186199999999998</c:v>
                </c:pt>
                <c:pt idx="23">
                  <c:v>7.2641499999999999</c:v>
                </c:pt>
                <c:pt idx="24">
                  <c:v>7.6067600000000004</c:v>
                </c:pt>
                <c:pt idx="25">
                  <c:v>7.0891299999999999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5CF-4A4C-94E8-53072F2B14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3828656"/>
        <c:axId val="843829136"/>
      </c:lineChart>
      <c:dateAx>
        <c:axId val="84382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843829136"/>
        <c:crosses val="autoZero"/>
        <c:auto val="1"/>
        <c:lblOffset val="100"/>
        <c:baseTimeUnit val="days"/>
      </c:dateAx>
      <c:valAx>
        <c:axId val="843829136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84382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HG꼬딕씨_Pro 40g" panose="02020603020101020101" pitchFamily="18" charset="-127"/>
          <a:ea typeface="HG꼬딕씨_Pro 40g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r>
              <a:rPr lang="en-US" altLang="ko-KR" sz="1400"/>
              <a:t>SNS </a:t>
            </a:r>
            <a:r>
              <a:rPr lang="ko-KR" altLang="en-US" sz="1400"/>
              <a:t>상에 언급된 </a:t>
            </a:r>
            <a:r>
              <a:rPr lang="en-US" altLang="ko-KR" sz="1400"/>
              <a:t>“</a:t>
            </a:r>
            <a:r>
              <a:rPr lang="ko-KR" altLang="en-US" sz="1400"/>
              <a:t>오징어게임 시즌 </a:t>
            </a:r>
            <a:r>
              <a:rPr lang="en-US" altLang="ko-KR" sz="1400"/>
              <a:t>1 &amp; 2” </a:t>
            </a:r>
            <a:r>
              <a:rPr lang="ko-KR" altLang="en-US" sz="1400"/>
              <a:t>일별 정보량 추이</a:t>
            </a:r>
            <a:endParaRPr lang="ko-KR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ko-KR" alt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오징어게임 시즌 1</c:v>
                </c:pt>
              </c:strCache>
            </c:strRef>
          </c:tx>
          <c:spPr>
            <a:ln w="28575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Sheet1!$A$2:$A$30</c:f>
              <c:strCache>
                <c:ptCount val="29"/>
                <c:pt idx="0">
                  <c:v>D-3</c:v>
                </c:pt>
                <c:pt idx="1">
                  <c:v>D-2</c:v>
                </c:pt>
                <c:pt idx="2">
                  <c:v>D-1</c:v>
                </c:pt>
                <c:pt idx="3">
                  <c:v>공개일</c:v>
                </c:pt>
                <c:pt idx="4">
                  <c:v>D+1</c:v>
                </c:pt>
                <c:pt idx="5">
                  <c:v>D+2</c:v>
                </c:pt>
                <c:pt idx="6">
                  <c:v>D+3</c:v>
                </c:pt>
                <c:pt idx="7">
                  <c:v>D+4</c:v>
                </c:pt>
                <c:pt idx="8">
                  <c:v>D+5</c:v>
                </c:pt>
                <c:pt idx="9">
                  <c:v>D+6</c:v>
                </c:pt>
                <c:pt idx="10">
                  <c:v>D+7</c:v>
                </c:pt>
                <c:pt idx="11">
                  <c:v>D+8</c:v>
                </c:pt>
                <c:pt idx="12">
                  <c:v>D+9</c:v>
                </c:pt>
                <c:pt idx="13">
                  <c:v>D+10</c:v>
                </c:pt>
                <c:pt idx="14">
                  <c:v>D+11</c:v>
                </c:pt>
                <c:pt idx="15">
                  <c:v>D+12</c:v>
                </c:pt>
                <c:pt idx="16">
                  <c:v>D+13</c:v>
                </c:pt>
                <c:pt idx="17">
                  <c:v>D+14</c:v>
                </c:pt>
                <c:pt idx="18">
                  <c:v>D+15</c:v>
                </c:pt>
                <c:pt idx="19">
                  <c:v>D+16</c:v>
                </c:pt>
                <c:pt idx="20">
                  <c:v>D+17</c:v>
                </c:pt>
                <c:pt idx="21">
                  <c:v>D+18</c:v>
                </c:pt>
                <c:pt idx="22">
                  <c:v>D+19</c:v>
                </c:pt>
                <c:pt idx="23">
                  <c:v>D+20</c:v>
                </c:pt>
                <c:pt idx="24">
                  <c:v>D+21</c:v>
                </c:pt>
                <c:pt idx="25">
                  <c:v>D+22</c:v>
                </c:pt>
                <c:pt idx="26">
                  <c:v>D+23</c:v>
                </c:pt>
                <c:pt idx="27">
                  <c:v>D+24</c:v>
                </c:pt>
                <c:pt idx="28">
                  <c:v>D+25</c:v>
                </c:pt>
              </c:strCache>
            </c:strRef>
          </c:cat>
          <c:val>
            <c:numRef>
              <c:f>Sheet1!$B$2:$B$30</c:f>
              <c:numCache>
                <c:formatCode>#,##0</c:formatCode>
                <c:ptCount val="29"/>
                <c:pt idx="0">
                  <c:v>50</c:v>
                </c:pt>
                <c:pt idx="1">
                  <c:v>192</c:v>
                </c:pt>
                <c:pt idx="2">
                  <c:v>124</c:v>
                </c:pt>
                <c:pt idx="3">
                  <c:v>1790</c:v>
                </c:pt>
                <c:pt idx="4">
                  <c:v>3065</c:v>
                </c:pt>
                <c:pt idx="5">
                  <c:v>1954</c:v>
                </c:pt>
                <c:pt idx="6">
                  <c:v>2145</c:v>
                </c:pt>
                <c:pt idx="7">
                  <c:v>2753</c:v>
                </c:pt>
                <c:pt idx="8">
                  <c:v>3302</c:v>
                </c:pt>
                <c:pt idx="9">
                  <c:v>3341</c:v>
                </c:pt>
                <c:pt idx="10">
                  <c:v>2831</c:v>
                </c:pt>
                <c:pt idx="11">
                  <c:v>3156</c:v>
                </c:pt>
                <c:pt idx="12">
                  <c:v>2419</c:v>
                </c:pt>
                <c:pt idx="13">
                  <c:v>2903</c:v>
                </c:pt>
                <c:pt idx="14">
                  <c:v>2962</c:v>
                </c:pt>
                <c:pt idx="15">
                  <c:v>2240</c:v>
                </c:pt>
                <c:pt idx="16">
                  <c:v>2654</c:v>
                </c:pt>
                <c:pt idx="17">
                  <c:v>2754</c:v>
                </c:pt>
                <c:pt idx="18">
                  <c:v>2410</c:v>
                </c:pt>
                <c:pt idx="19">
                  <c:v>2290</c:v>
                </c:pt>
                <c:pt idx="20">
                  <c:v>2280</c:v>
                </c:pt>
                <c:pt idx="21">
                  <c:v>2302</c:v>
                </c:pt>
                <c:pt idx="22">
                  <c:v>2012</c:v>
                </c:pt>
                <c:pt idx="23">
                  <c:v>1879</c:v>
                </c:pt>
                <c:pt idx="24">
                  <c:v>1633</c:v>
                </c:pt>
                <c:pt idx="25">
                  <c:v>1416</c:v>
                </c:pt>
                <c:pt idx="26">
                  <c:v>1563</c:v>
                </c:pt>
                <c:pt idx="27">
                  <c:v>1499</c:v>
                </c:pt>
                <c:pt idx="28">
                  <c:v>1404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FC4-4939-890F-A151E5256E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오징어게임 시즌 2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Sheet1!$A$2:$A$30</c:f>
              <c:strCache>
                <c:ptCount val="29"/>
                <c:pt idx="0">
                  <c:v>D-3</c:v>
                </c:pt>
                <c:pt idx="1">
                  <c:v>D-2</c:v>
                </c:pt>
                <c:pt idx="2">
                  <c:v>D-1</c:v>
                </c:pt>
                <c:pt idx="3">
                  <c:v>공개일</c:v>
                </c:pt>
                <c:pt idx="4">
                  <c:v>D+1</c:v>
                </c:pt>
                <c:pt idx="5">
                  <c:v>D+2</c:v>
                </c:pt>
                <c:pt idx="6">
                  <c:v>D+3</c:v>
                </c:pt>
                <c:pt idx="7">
                  <c:v>D+4</c:v>
                </c:pt>
                <c:pt idx="8">
                  <c:v>D+5</c:v>
                </c:pt>
                <c:pt idx="9">
                  <c:v>D+6</c:v>
                </c:pt>
                <c:pt idx="10">
                  <c:v>D+7</c:v>
                </c:pt>
                <c:pt idx="11">
                  <c:v>D+8</c:v>
                </c:pt>
                <c:pt idx="12">
                  <c:v>D+9</c:v>
                </c:pt>
                <c:pt idx="13">
                  <c:v>D+10</c:v>
                </c:pt>
                <c:pt idx="14">
                  <c:v>D+11</c:v>
                </c:pt>
                <c:pt idx="15">
                  <c:v>D+12</c:v>
                </c:pt>
                <c:pt idx="16">
                  <c:v>D+13</c:v>
                </c:pt>
                <c:pt idx="17">
                  <c:v>D+14</c:v>
                </c:pt>
                <c:pt idx="18">
                  <c:v>D+15</c:v>
                </c:pt>
                <c:pt idx="19">
                  <c:v>D+16</c:v>
                </c:pt>
                <c:pt idx="20">
                  <c:v>D+17</c:v>
                </c:pt>
                <c:pt idx="21">
                  <c:v>D+18</c:v>
                </c:pt>
                <c:pt idx="22">
                  <c:v>D+19</c:v>
                </c:pt>
                <c:pt idx="23">
                  <c:v>D+20</c:v>
                </c:pt>
                <c:pt idx="24">
                  <c:v>D+21</c:v>
                </c:pt>
                <c:pt idx="25">
                  <c:v>D+22</c:v>
                </c:pt>
                <c:pt idx="26">
                  <c:v>D+23</c:v>
                </c:pt>
                <c:pt idx="27">
                  <c:v>D+24</c:v>
                </c:pt>
                <c:pt idx="28">
                  <c:v>D+25</c:v>
                </c:pt>
              </c:strCache>
            </c:strRef>
          </c:cat>
          <c:val>
            <c:numRef>
              <c:f>Sheet1!$C$2:$C$30</c:f>
              <c:numCache>
                <c:formatCode>#,##0</c:formatCode>
                <c:ptCount val="29"/>
                <c:pt idx="0">
                  <c:v>224</c:v>
                </c:pt>
                <c:pt idx="1">
                  <c:v>219</c:v>
                </c:pt>
                <c:pt idx="2">
                  <c:v>378</c:v>
                </c:pt>
                <c:pt idx="3">
                  <c:v>3033</c:v>
                </c:pt>
                <c:pt idx="4">
                  <c:v>3690</c:v>
                </c:pt>
                <c:pt idx="5">
                  <c:v>2007</c:v>
                </c:pt>
                <c:pt idx="6">
                  <c:v>1193</c:v>
                </c:pt>
                <c:pt idx="7">
                  <c:v>1126</c:v>
                </c:pt>
                <c:pt idx="8">
                  <c:v>943</c:v>
                </c:pt>
                <c:pt idx="9">
                  <c:v>1168</c:v>
                </c:pt>
                <c:pt idx="10">
                  <c:v>839</c:v>
                </c:pt>
                <c:pt idx="11">
                  <c:v>670</c:v>
                </c:pt>
                <c:pt idx="12">
                  <c:v>583</c:v>
                </c:pt>
                <c:pt idx="13">
                  <c:v>639</c:v>
                </c:pt>
                <c:pt idx="14">
                  <c:v>608</c:v>
                </c:pt>
                <c:pt idx="15">
                  <c:v>451</c:v>
                </c:pt>
                <c:pt idx="16">
                  <c:v>515</c:v>
                </c:pt>
                <c:pt idx="17">
                  <c:v>368</c:v>
                </c:pt>
                <c:pt idx="18">
                  <c:v>336</c:v>
                </c:pt>
                <c:pt idx="19">
                  <c:v>329</c:v>
                </c:pt>
                <c:pt idx="20">
                  <c:v>258</c:v>
                </c:pt>
                <c:pt idx="21">
                  <c:v>275</c:v>
                </c:pt>
                <c:pt idx="22">
                  <c:v>207</c:v>
                </c:pt>
                <c:pt idx="23">
                  <c:v>191</c:v>
                </c:pt>
                <c:pt idx="24">
                  <c:v>248</c:v>
                </c:pt>
                <c:pt idx="25">
                  <c:v>204</c:v>
                </c:pt>
                <c:pt idx="26">
                  <c:v>190</c:v>
                </c:pt>
                <c:pt idx="27">
                  <c:v>134</c:v>
                </c:pt>
                <c:pt idx="28">
                  <c:v>134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FC4-4939-890F-A151E5256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3828656"/>
        <c:axId val="843829136"/>
      </c:lineChart>
      <c:catAx>
        <c:axId val="84382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843829136"/>
        <c:crosses val="autoZero"/>
        <c:auto val="1"/>
        <c:lblAlgn val="ctr"/>
        <c:lblOffset val="100"/>
        <c:noMultiLvlLbl val="0"/>
      </c:catAx>
      <c:valAx>
        <c:axId val="843829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4382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HG꼬딕씨_Pro 40g" panose="02020603020101020101" pitchFamily="18" charset="-127"/>
          <a:ea typeface="HG꼬딕씨_Pro 40g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r>
              <a:rPr lang="en-US" altLang="ko-KR" sz="1400"/>
              <a:t>“</a:t>
            </a:r>
            <a:r>
              <a:rPr lang="ko-KR" altLang="en-US" sz="1400"/>
              <a:t>오징어게임 시즌 </a:t>
            </a:r>
            <a:r>
              <a:rPr lang="en-US" altLang="ko-KR" sz="1400"/>
              <a:t>1 &amp; 2” </a:t>
            </a:r>
            <a:r>
              <a:rPr lang="ko-KR" altLang="en-US" sz="1400"/>
              <a:t>일별 언론 보도량 추이</a:t>
            </a:r>
            <a:endParaRPr lang="ko-KR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ko-KR" alt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오징어게임 시즌 1</c:v>
                </c:pt>
              </c:strCache>
            </c:strRef>
          </c:tx>
          <c:spPr>
            <a:ln w="28575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Sheet1!$A$2:$A$30</c:f>
              <c:strCache>
                <c:ptCount val="29"/>
                <c:pt idx="0">
                  <c:v>D-3</c:v>
                </c:pt>
                <c:pt idx="1">
                  <c:v>D-2</c:v>
                </c:pt>
                <c:pt idx="2">
                  <c:v>D-1</c:v>
                </c:pt>
                <c:pt idx="3">
                  <c:v>공개일</c:v>
                </c:pt>
                <c:pt idx="4">
                  <c:v>D+1</c:v>
                </c:pt>
                <c:pt idx="5">
                  <c:v>D+2</c:v>
                </c:pt>
                <c:pt idx="6">
                  <c:v>D+3</c:v>
                </c:pt>
                <c:pt idx="7">
                  <c:v>D+4</c:v>
                </c:pt>
                <c:pt idx="8">
                  <c:v>D+5</c:v>
                </c:pt>
                <c:pt idx="9">
                  <c:v>D+6</c:v>
                </c:pt>
                <c:pt idx="10">
                  <c:v>D+7</c:v>
                </c:pt>
                <c:pt idx="11">
                  <c:v>D+8</c:v>
                </c:pt>
                <c:pt idx="12">
                  <c:v>D+9</c:v>
                </c:pt>
                <c:pt idx="13">
                  <c:v>D+10</c:v>
                </c:pt>
                <c:pt idx="14">
                  <c:v>D+11</c:v>
                </c:pt>
                <c:pt idx="15">
                  <c:v>D+12</c:v>
                </c:pt>
                <c:pt idx="16">
                  <c:v>D+13</c:v>
                </c:pt>
                <c:pt idx="17">
                  <c:v>D+14</c:v>
                </c:pt>
                <c:pt idx="18">
                  <c:v>D+15</c:v>
                </c:pt>
                <c:pt idx="19">
                  <c:v>D+16</c:v>
                </c:pt>
                <c:pt idx="20">
                  <c:v>D+17</c:v>
                </c:pt>
                <c:pt idx="21">
                  <c:v>D+18</c:v>
                </c:pt>
                <c:pt idx="22">
                  <c:v>D+19</c:v>
                </c:pt>
                <c:pt idx="23">
                  <c:v>D+20</c:v>
                </c:pt>
                <c:pt idx="24">
                  <c:v>D+21</c:v>
                </c:pt>
                <c:pt idx="25">
                  <c:v>D+22</c:v>
                </c:pt>
                <c:pt idx="26">
                  <c:v>D+23</c:v>
                </c:pt>
                <c:pt idx="27">
                  <c:v>D+24</c:v>
                </c:pt>
                <c:pt idx="28">
                  <c:v>D+25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13</c:v>
                </c:pt>
                <c:pt idx="1">
                  <c:v>189</c:v>
                </c:pt>
                <c:pt idx="2">
                  <c:v>25</c:v>
                </c:pt>
                <c:pt idx="3">
                  <c:v>32</c:v>
                </c:pt>
                <c:pt idx="4">
                  <c:v>29</c:v>
                </c:pt>
                <c:pt idx="5">
                  <c:v>24</c:v>
                </c:pt>
                <c:pt idx="6">
                  <c:v>29</c:v>
                </c:pt>
                <c:pt idx="7">
                  <c:v>26</c:v>
                </c:pt>
                <c:pt idx="8">
                  <c:v>105</c:v>
                </c:pt>
                <c:pt idx="9">
                  <c:v>213</c:v>
                </c:pt>
                <c:pt idx="10">
                  <c:v>213</c:v>
                </c:pt>
                <c:pt idx="11">
                  <c:v>167</c:v>
                </c:pt>
                <c:pt idx="12">
                  <c:v>229</c:v>
                </c:pt>
                <c:pt idx="13">
                  <c:v>395</c:v>
                </c:pt>
                <c:pt idx="14">
                  <c:v>409</c:v>
                </c:pt>
                <c:pt idx="15">
                  <c:v>373</c:v>
                </c:pt>
                <c:pt idx="16">
                  <c:v>294</c:v>
                </c:pt>
                <c:pt idx="17">
                  <c:v>337</c:v>
                </c:pt>
                <c:pt idx="18">
                  <c:v>203</c:v>
                </c:pt>
                <c:pt idx="19">
                  <c:v>231</c:v>
                </c:pt>
                <c:pt idx="20">
                  <c:v>212</c:v>
                </c:pt>
                <c:pt idx="21">
                  <c:v>427</c:v>
                </c:pt>
                <c:pt idx="22">
                  <c:v>366</c:v>
                </c:pt>
                <c:pt idx="23">
                  <c:v>447</c:v>
                </c:pt>
                <c:pt idx="24">
                  <c:v>265</c:v>
                </c:pt>
                <c:pt idx="25">
                  <c:v>169</c:v>
                </c:pt>
                <c:pt idx="26">
                  <c:v>245</c:v>
                </c:pt>
                <c:pt idx="27">
                  <c:v>170</c:v>
                </c:pt>
                <c:pt idx="28">
                  <c:v>355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FC4-4939-890F-A151E5256E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오징어게임 시즌 2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Sheet1!$A$2:$A$30</c:f>
              <c:strCache>
                <c:ptCount val="29"/>
                <c:pt idx="0">
                  <c:v>D-3</c:v>
                </c:pt>
                <c:pt idx="1">
                  <c:v>D-2</c:v>
                </c:pt>
                <c:pt idx="2">
                  <c:v>D-1</c:v>
                </c:pt>
                <c:pt idx="3">
                  <c:v>공개일</c:v>
                </c:pt>
                <c:pt idx="4">
                  <c:v>D+1</c:v>
                </c:pt>
                <c:pt idx="5">
                  <c:v>D+2</c:v>
                </c:pt>
                <c:pt idx="6">
                  <c:v>D+3</c:v>
                </c:pt>
                <c:pt idx="7">
                  <c:v>D+4</c:v>
                </c:pt>
                <c:pt idx="8">
                  <c:v>D+5</c:v>
                </c:pt>
                <c:pt idx="9">
                  <c:v>D+6</c:v>
                </c:pt>
                <c:pt idx="10">
                  <c:v>D+7</c:v>
                </c:pt>
                <c:pt idx="11">
                  <c:v>D+8</c:v>
                </c:pt>
                <c:pt idx="12">
                  <c:v>D+9</c:v>
                </c:pt>
                <c:pt idx="13">
                  <c:v>D+10</c:v>
                </c:pt>
                <c:pt idx="14">
                  <c:v>D+11</c:v>
                </c:pt>
                <c:pt idx="15">
                  <c:v>D+12</c:v>
                </c:pt>
                <c:pt idx="16">
                  <c:v>D+13</c:v>
                </c:pt>
                <c:pt idx="17">
                  <c:v>D+14</c:v>
                </c:pt>
                <c:pt idx="18">
                  <c:v>D+15</c:v>
                </c:pt>
                <c:pt idx="19">
                  <c:v>D+16</c:v>
                </c:pt>
                <c:pt idx="20">
                  <c:v>D+17</c:v>
                </c:pt>
                <c:pt idx="21">
                  <c:v>D+18</c:v>
                </c:pt>
                <c:pt idx="22">
                  <c:v>D+19</c:v>
                </c:pt>
                <c:pt idx="23">
                  <c:v>D+20</c:v>
                </c:pt>
                <c:pt idx="24">
                  <c:v>D+21</c:v>
                </c:pt>
                <c:pt idx="25">
                  <c:v>D+22</c:v>
                </c:pt>
                <c:pt idx="26">
                  <c:v>D+23</c:v>
                </c:pt>
                <c:pt idx="27">
                  <c:v>D+24</c:v>
                </c:pt>
                <c:pt idx="28">
                  <c:v>D+25</c:v>
                </c:pt>
              </c:strCache>
            </c:str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61</c:v>
                </c:pt>
                <c:pt idx="1">
                  <c:v>59</c:v>
                </c:pt>
                <c:pt idx="2">
                  <c:v>56</c:v>
                </c:pt>
                <c:pt idx="3">
                  <c:v>281</c:v>
                </c:pt>
                <c:pt idx="4">
                  <c:v>307</c:v>
                </c:pt>
                <c:pt idx="5">
                  <c:v>114</c:v>
                </c:pt>
                <c:pt idx="6">
                  <c:v>105</c:v>
                </c:pt>
                <c:pt idx="7">
                  <c:v>225</c:v>
                </c:pt>
                <c:pt idx="8">
                  <c:v>245</c:v>
                </c:pt>
                <c:pt idx="9">
                  <c:v>247</c:v>
                </c:pt>
                <c:pt idx="10">
                  <c:v>238</c:v>
                </c:pt>
                <c:pt idx="11">
                  <c:v>170</c:v>
                </c:pt>
                <c:pt idx="12">
                  <c:v>68</c:v>
                </c:pt>
                <c:pt idx="13">
                  <c:v>261</c:v>
                </c:pt>
                <c:pt idx="14">
                  <c:v>412</c:v>
                </c:pt>
                <c:pt idx="15">
                  <c:v>305</c:v>
                </c:pt>
                <c:pt idx="16">
                  <c:v>384</c:v>
                </c:pt>
                <c:pt idx="17">
                  <c:v>243</c:v>
                </c:pt>
                <c:pt idx="18">
                  <c:v>162</c:v>
                </c:pt>
                <c:pt idx="19">
                  <c:v>79</c:v>
                </c:pt>
                <c:pt idx="20">
                  <c:v>88</c:v>
                </c:pt>
                <c:pt idx="21">
                  <c:v>91</c:v>
                </c:pt>
                <c:pt idx="22">
                  <c:v>72</c:v>
                </c:pt>
                <c:pt idx="23">
                  <c:v>103</c:v>
                </c:pt>
                <c:pt idx="24">
                  <c:v>197</c:v>
                </c:pt>
                <c:pt idx="25">
                  <c:v>126</c:v>
                </c:pt>
                <c:pt idx="26">
                  <c:v>38</c:v>
                </c:pt>
                <c:pt idx="27">
                  <c:v>36</c:v>
                </c:pt>
                <c:pt idx="28">
                  <c:v>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FC4-4939-890F-A151E5256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3828656"/>
        <c:axId val="843829136"/>
      </c:lineChart>
      <c:catAx>
        <c:axId val="84382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843829136"/>
        <c:crosses val="autoZero"/>
        <c:auto val="1"/>
        <c:lblAlgn val="ctr"/>
        <c:lblOffset val="100"/>
        <c:noMultiLvlLbl val="0"/>
      </c:catAx>
      <c:valAx>
        <c:axId val="843829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4382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HG꼬딕씨_Pro 40g" panose="02020603020101020101" pitchFamily="18" charset="-127"/>
          <a:ea typeface="HG꼬딕씨_Pro 40g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r>
              <a:rPr lang="en-US" altLang="ko-KR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 시즌 </a:t>
            </a:r>
            <a:r>
              <a:rPr lang="en-US" altLang="ko-KR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1 &amp; 2” </a:t>
            </a:r>
            <a:r>
              <a:rPr lang="ko-KR" alt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일별 언론 보도량 추</a:t>
            </a:r>
            <a:r>
              <a:rPr lang="ko-KR" altLang="en-US" sz="1400"/>
              <a:t>이</a:t>
            </a:r>
            <a:endParaRPr lang="ko-KR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ko-KR" alt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오징어게임 시즌 1</c:v>
                </c:pt>
              </c:strCache>
            </c:strRef>
          </c:tx>
          <c:spPr>
            <a:ln w="28575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Sheet1!$A$2:$A$30</c:f>
              <c:strCache>
                <c:ptCount val="29"/>
                <c:pt idx="0">
                  <c:v>D-3</c:v>
                </c:pt>
                <c:pt idx="1">
                  <c:v>D-2</c:v>
                </c:pt>
                <c:pt idx="2">
                  <c:v>D-1</c:v>
                </c:pt>
                <c:pt idx="3">
                  <c:v>공개일</c:v>
                </c:pt>
                <c:pt idx="4">
                  <c:v>D+1</c:v>
                </c:pt>
                <c:pt idx="5">
                  <c:v>D+2</c:v>
                </c:pt>
                <c:pt idx="6">
                  <c:v>D+3</c:v>
                </c:pt>
                <c:pt idx="7">
                  <c:v>D+4</c:v>
                </c:pt>
                <c:pt idx="8">
                  <c:v>D+5</c:v>
                </c:pt>
                <c:pt idx="9">
                  <c:v>D+6</c:v>
                </c:pt>
                <c:pt idx="10">
                  <c:v>D+7</c:v>
                </c:pt>
                <c:pt idx="11">
                  <c:v>D+8</c:v>
                </c:pt>
                <c:pt idx="12">
                  <c:v>D+9</c:v>
                </c:pt>
                <c:pt idx="13">
                  <c:v>D+10</c:v>
                </c:pt>
                <c:pt idx="14">
                  <c:v>D+11</c:v>
                </c:pt>
                <c:pt idx="15">
                  <c:v>D+12</c:v>
                </c:pt>
                <c:pt idx="16">
                  <c:v>D+13</c:v>
                </c:pt>
                <c:pt idx="17">
                  <c:v>D+14</c:v>
                </c:pt>
                <c:pt idx="18">
                  <c:v>D+15</c:v>
                </c:pt>
                <c:pt idx="19">
                  <c:v>D+16</c:v>
                </c:pt>
                <c:pt idx="20">
                  <c:v>D+17</c:v>
                </c:pt>
                <c:pt idx="21">
                  <c:v>D+18</c:v>
                </c:pt>
                <c:pt idx="22">
                  <c:v>D+19</c:v>
                </c:pt>
                <c:pt idx="23">
                  <c:v>D+20</c:v>
                </c:pt>
                <c:pt idx="24">
                  <c:v>D+21</c:v>
                </c:pt>
                <c:pt idx="25">
                  <c:v>D+22</c:v>
                </c:pt>
                <c:pt idx="26">
                  <c:v>D+23</c:v>
                </c:pt>
                <c:pt idx="27">
                  <c:v>D+24</c:v>
                </c:pt>
                <c:pt idx="28">
                  <c:v>D+25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13</c:v>
                </c:pt>
                <c:pt idx="1">
                  <c:v>189</c:v>
                </c:pt>
                <c:pt idx="2">
                  <c:v>25</c:v>
                </c:pt>
                <c:pt idx="3">
                  <c:v>32</c:v>
                </c:pt>
                <c:pt idx="4">
                  <c:v>29</c:v>
                </c:pt>
                <c:pt idx="5">
                  <c:v>24</c:v>
                </c:pt>
                <c:pt idx="6">
                  <c:v>29</c:v>
                </c:pt>
                <c:pt idx="7">
                  <c:v>26</c:v>
                </c:pt>
                <c:pt idx="8">
                  <c:v>105</c:v>
                </c:pt>
                <c:pt idx="9">
                  <c:v>213</c:v>
                </c:pt>
                <c:pt idx="10">
                  <c:v>213</c:v>
                </c:pt>
                <c:pt idx="11">
                  <c:v>167</c:v>
                </c:pt>
                <c:pt idx="12">
                  <c:v>229</c:v>
                </c:pt>
                <c:pt idx="13">
                  <c:v>395</c:v>
                </c:pt>
                <c:pt idx="14">
                  <c:v>409</c:v>
                </c:pt>
                <c:pt idx="15">
                  <c:v>373</c:v>
                </c:pt>
                <c:pt idx="16">
                  <c:v>294</c:v>
                </c:pt>
                <c:pt idx="17">
                  <c:v>337</c:v>
                </c:pt>
                <c:pt idx="18">
                  <c:v>203</c:v>
                </c:pt>
                <c:pt idx="19">
                  <c:v>231</c:v>
                </c:pt>
                <c:pt idx="20">
                  <c:v>212</c:v>
                </c:pt>
                <c:pt idx="21">
                  <c:v>427</c:v>
                </c:pt>
                <c:pt idx="22">
                  <c:v>366</c:v>
                </c:pt>
                <c:pt idx="23">
                  <c:v>447</c:v>
                </c:pt>
                <c:pt idx="24">
                  <c:v>265</c:v>
                </c:pt>
                <c:pt idx="25">
                  <c:v>169</c:v>
                </c:pt>
                <c:pt idx="26">
                  <c:v>245</c:v>
                </c:pt>
                <c:pt idx="27">
                  <c:v>170</c:v>
                </c:pt>
                <c:pt idx="28">
                  <c:v>355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FC4-4939-890F-A151E5256E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오징어게임 시즌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Sheet1!$A$2:$A$30</c:f>
              <c:strCache>
                <c:ptCount val="29"/>
                <c:pt idx="0">
                  <c:v>D-3</c:v>
                </c:pt>
                <c:pt idx="1">
                  <c:v>D-2</c:v>
                </c:pt>
                <c:pt idx="2">
                  <c:v>D-1</c:v>
                </c:pt>
                <c:pt idx="3">
                  <c:v>공개일</c:v>
                </c:pt>
                <c:pt idx="4">
                  <c:v>D+1</c:v>
                </c:pt>
                <c:pt idx="5">
                  <c:v>D+2</c:v>
                </c:pt>
                <c:pt idx="6">
                  <c:v>D+3</c:v>
                </c:pt>
                <c:pt idx="7">
                  <c:v>D+4</c:v>
                </c:pt>
                <c:pt idx="8">
                  <c:v>D+5</c:v>
                </c:pt>
                <c:pt idx="9">
                  <c:v>D+6</c:v>
                </c:pt>
                <c:pt idx="10">
                  <c:v>D+7</c:v>
                </c:pt>
                <c:pt idx="11">
                  <c:v>D+8</c:v>
                </c:pt>
                <c:pt idx="12">
                  <c:v>D+9</c:v>
                </c:pt>
                <c:pt idx="13">
                  <c:v>D+10</c:v>
                </c:pt>
                <c:pt idx="14">
                  <c:v>D+11</c:v>
                </c:pt>
                <c:pt idx="15">
                  <c:v>D+12</c:v>
                </c:pt>
                <c:pt idx="16">
                  <c:v>D+13</c:v>
                </c:pt>
                <c:pt idx="17">
                  <c:v>D+14</c:v>
                </c:pt>
                <c:pt idx="18">
                  <c:v>D+15</c:v>
                </c:pt>
                <c:pt idx="19">
                  <c:v>D+16</c:v>
                </c:pt>
                <c:pt idx="20">
                  <c:v>D+17</c:v>
                </c:pt>
                <c:pt idx="21">
                  <c:v>D+18</c:v>
                </c:pt>
                <c:pt idx="22">
                  <c:v>D+19</c:v>
                </c:pt>
                <c:pt idx="23">
                  <c:v>D+20</c:v>
                </c:pt>
                <c:pt idx="24">
                  <c:v>D+21</c:v>
                </c:pt>
                <c:pt idx="25">
                  <c:v>D+22</c:v>
                </c:pt>
                <c:pt idx="26">
                  <c:v>D+23</c:v>
                </c:pt>
                <c:pt idx="27">
                  <c:v>D+24</c:v>
                </c:pt>
                <c:pt idx="28">
                  <c:v>D+25</c:v>
                </c:pt>
              </c:strCache>
            </c:strRef>
          </c:cat>
          <c:val>
            <c:numRef>
              <c:f>Sheet1!$C$2:$C$30</c:f>
            </c:numRef>
          </c:val>
          <c:smooth val="1"/>
          <c:extLst>
            <c:ext xmlns:c16="http://schemas.microsoft.com/office/drawing/2014/chart" uri="{C3380CC4-5D6E-409C-BE32-E72D297353CC}">
              <c16:uniqueId val="{00000001-0FC4-4939-890F-A151E5256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3828656"/>
        <c:axId val="843829136"/>
      </c:lineChart>
      <c:catAx>
        <c:axId val="84382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843829136"/>
        <c:crosses val="autoZero"/>
        <c:auto val="1"/>
        <c:lblAlgn val="ctr"/>
        <c:lblOffset val="100"/>
        <c:noMultiLvlLbl val="0"/>
      </c:catAx>
      <c:valAx>
        <c:axId val="843829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4382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HG꼬딕씨_Pro 40g" panose="02020603020101020101" pitchFamily="18" charset="-127"/>
          <a:ea typeface="HG꼬딕씨_Pro 40g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r>
              <a:rPr lang="en-US" altLang="ko-KR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 시즌 </a:t>
            </a:r>
            <a:r>
              <a:rPr lang="en-US" altLang="ko-KR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1 &amp; 2” </a:t>
            </a:r>
            <a:r>
              <a:rPr lang="ko-KR" alt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일별 언론 보도량 추이</a:t>
            </a:r>
            <a:endParaRPr lang="ko-KR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ko-KR" alt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오징어게임 시즌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Sheet1!$A$2:$A$30</c:f>
              <c:strCache>
                <c:ptCount val="29"/>
                <c:pt idx="0">
                  <c:v>D-3</c:v>
                </c:pt>
                <c:pt idx="1">
                  <c:v>D-2</c:v>
                </c:pt>
                <c:pt idx="2">
                  <c:v>D-1</c:v>
                </c:pt>
                <c:pt idx="3">
                  <c:v>공개일</c:v>
                </c:pt>
                <c:pt idx="4">
                  <c:v>D+1</c:v>
                </c:pt>
                <c:pt idx="5">
                  <c:v>D+2</c:v>
                </c:pt>
                <c:pt idx="6">
                  <c:v>D+3</c:v>
                </c:pt>
                <c:pt idx="7">
                  <c:v>D+4</c:v>
                </c:pt>
                <c:pt idx="8">
                  <c:v>D+5</c:v>
                </c:pt>
                <c:pt idx="9">
                  <c:v>D+6</c:v>
                </c:pt>
                <c:pt idx="10">
                  <c:v>D+7</c:v>
                </c:pt>
                <c:pt idx="11">
                  <c:v>D+8</c:v>
                </c:pt>
                <c:pt idx="12">
                  <c:v>D+9</c:v>
                </c:pt>
                <c:pt idx="13">
                  <c:v>D+10</c:v>
                </c:pt>
                <c:pt idx="14">
                  <c:v>D+11</c:v>
                </c:pt>
                <c:pt idx="15">
                  <c:v>D+12</c:v>
                </c:pt>
                <c:pt idx="16">
                  <c:v>D+13</c:v>
                </c:pt>
                <c:pt idx="17">
                  <c:v>D+14</c:v>
                </c:pt>
                <c:pt idx="18">
                  <c:v>D+15</c:v>
                </c:pt>
                <c:pt idx="19">
                  <c:v>D+16</c:v>
                </c:pt>
                <c:pt idx="20">
                  <c:v>D+17</c:v>
                </c:pt>
                <c:pt idx="21">
                  <c:v>D+18</c:v>
                </c:pt>
                <c:pt idx="22">
                  <c:v>D+19</c:v>
                </c:pt>
                <c:pt idx="23">
                  <c:v>D+20</c:v>
                </c:pt>
                <c:pt idx="24">
                  <c:v>D+21</c:v>
                </c:pt>
                <c:pt idx="25">
                  <c:v>D+22</c:v>
                </c:pt>
                <c:pt idx="26">
                  <c:v>D+23</c:v>
                </c:pt>
                <c:pt idx="27">
                  <c:v>D+24</c:v>
                </c:pt>
                <c:pt idx="28">
                  <c:v>D+25</c:v>
                </c:pt>
              </c:strCache>
            </c:strRef>
          </c:cat>
          <c:val>
            <c:numRef>
              <c:f>Sheet1!$B$2:$B$30</c:f>
            </c:numRef>
          </c:val>
          <c:smooth val="1"/>
          <c:extLst>
            <c:ext xmlns:c16="http://schemas.microsoft.com/office/drawing/2014/chart" uri="{C3380CC4-5D6E-409C-BE32-E72D297353CC}">
              <c16:uniqueId val="{00000000-0FC4-4939-890F-A151E5256E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오징어게임 시즌 2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Sheet1!$A$2:$A$30</c:f>
              <c:strCache>
                <c:ptCount val="29"/>
                <c:pt idx="0">
                  <c:v>D-3</c:v>
                </c:pt>
                <c:pt idx="1">
                  <c:v>D-2</c:v>
                </c:pt>
                <c:pt idx="2">
                  <c:v>D-1</c:v>
                </c:pt>
                <c:pt idx="3">
                  <c:v>공개일</c:v>
                </c:pt>
                <c:pt idx="4">
                  <c:v>D+1</c:v>
                </c:pt>
                <c:pt idx="5">
                  <c:v>D+2</c:v>
                </c:pt>
                <c:pt idx="6">
                  <c:v>D+3</c:v>
                </c:pt>
                <c:pt idx="7">
                  <c:v>D+4</c:v>
                </c:pt>
                <c:pt idx="8">
                  <c:v>D+5</c:v>
                </c:pt>
                <c:pt idx="9">
                  <c:v>D+6</c:v>
                </c:pt>
                <c:pt idx="10">
                  <c:v>D+7</c:v>
                </c:pt>
                <c:pt idx="11">
                  <c:v>D+8</c:v>
                </c:pt>
                <c:pt idx="12">
                  <c:v>D+9</c:v>
                </c:pt>
                <c:pt idx="13">
                  <c:v>D+10</c:v>
                </c:pt>
                <c:pt idx="14">
                  <c:v>D+11</c:v>
                </c:pt>
                <c:pt idx="15">
                  <c:v>D+12</c:v>
                </c:pt>
                <c:pt idx="16">
                  <c:v>D+13</c:v>
                </c:pt>
                <c:pt idx="17">
                  <c:v>D+14</c:v>
                </c:pt>
                <c:pt idx="18">
                  <c:v>D+15</c:v>
                </c:pt>
                <c:pt idx="19">
                  <c:v>D+16</c:v>
                </c:pt>
                <c:pt idx="20">
                  <c:v>D+17</c:v>
                </c:pt>
                <c:pt idx="21">
                  <c:v>D+18</c:v>
                </c:pt>
                <c:pt idx="22">
                  <c:v>D+19</c:v>
                </c:pt>
                <c:pt idx="23">
                  <c:v>D+20</c:v>
                </c:pt>
                <c:pt idx="24">
                  <c:v>D+21</c:v>
                </c:pt>
                <c:pt idx="25">
                  <c:v>D+22</c:v>
                </c:pt>
                <c:pt idx="26">
                  <c:v>D+23</c:v>
                </c:pt>
                <c:pt idx="27">
                  <c:v>D+24</c:v>
                </c:pt>
                <c:pt idx="28">
                  <c:v>D+25</c:v>
                </c:pt>
              </c:strCache>
            </c:str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61</c:v>
                </c:pt>
                <c:pt idx="1">
                  <c:v>59</c:v>
                </c:pt>
                <c:pt idx="2">
                  <c:v>56</c:v>
                </c:pt>
                <c:pt idx="3">
                  <c:v>281</c:v>
                </c:pt>
                <c:pt idx="4">
                  <c:v>307</c:v>
                </c:pt>
                <c:pt idx="5">
                  <c:v>114</c:v>
                </c:pt>
                <c:pt idx="6">
                  <c:v>105</c:v>
                </c:pt>
                <c:pt idx="7">
                  <c:v>225</c:v>
                </c:pt>
                <c:pt idx="8">
                  <c:v>245</c:v>
                </c:pt>
                <c:pt idx="9">
                  <c:v>247</c:v>
                </c:pt>
                <c:pt idx="10">
                  <c:v>238</c:v>
                </c:pt>
                <c:pt idx="11">
                  <c:v>170</c:v>
                </c:pt>
                <c:pt idx="12">
                  <c:v>68</c:v>
                </c:pt>
                <c:pt idx="13">
                  <c:v>261</c:v>
                </c:pt>
                <c:pt idx="14">
                  <c:v>412</c:v>
                </c:pt>
                <c:pt idx="15">
                  <c:v>305</c:v>
                </c:pt>
                <c:pt idx="16">
                  <c:v>384</c:v>
                </c:pt>
                <c:pt idx="17">
                  <c:v>243</c:v>
                </c:pt>
                <c:pt idx="18">
                  <c:v>162</c:v>
                </c:pt>
                <c:pt idx="19">
                  <c:v>79</c:v>
                </c:pt>
                <c:pt idx="20">
                  <c:v>88</c:v>
                </c:pt>
                <c:pt idx="21">
                  <c:v>91</c:v>
                </c:pt>
                <c:pt idx="22">
                  <c:v>72</c:v>
                </c:pt>
                <c:pt idx="23">
                  <c:v>103</c:v>
                </c:pt>
                <c:pt idx="24">
                  <c:v>197</c:v>
                </c:pt>
                <c:pt idx="25">
                  <c:v>126</c:v>
                </c:pt>
                <c:pt idx="26">
                  <c:v>38</c:v>
                </c:pt>
                <c:pt idx="27">
                  <c:v>36</c:v>
                </c:pt>
                <c:pt idx="28">
                  <c:v>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FC4-4939-890F-A151E5256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3828656"/>
        <c:axId val="843829136"/>
      </c:lineChart>
      <c:catAx>
        <c:axId val="84382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843829136"/>
        <c:crosses val="autoZero"/>
        <c:auto val="1"/>
        <c:lblAlgn val="ctr"/>
        <c:lblOffset val="100"/>
        <c:noMultiLvlLbl val="0"/>
      </c:catAx>
      <c:valAx>
        <c:axId val="843829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4382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HG꼬딕씨_Pro 40g" panose="02020603020101020101" pitchFamily="18" charset="-127"/>
          <a:ea typeface="HG꼬딕씨_Pro 40g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r>
              <a:rPr lang="en-US" altLang="ko-KR" sz="1400"/>
              <a:t>2024.12.23 ~ 2025.01.20 SNS </a:t>
            </a:r>
            <a:r>
              <a:rPr lang="ko-KR" altLang="en-US" sz="1400"/>
              <a:t>상에 언급된 </a:t>
            </a:r>
            <a:r>
              <a:rPr lang="en-US" altLang="ko-KR" sz="1400"/>
              <a:t>“</a:t>
            </a:r>
            <a:r>
              <a:rPr lang="ko-KR" altLang="en-US" sz="1400"/>
              <a:t>오징어게임</a:t>
            </a:r>
            <a:r>
              <a:rPr lang="en-US" altLang="ko-KR" sz="1400"/>
              <a:t>” </a:t>
            </a:r>
            <a:r>
              <a:rPr lang="ko-KR" altLang="en-US" sz="1400"/>
              <a:t>정보량 일별 추이</a:t>
            </a:r>
            <a:endParaRPr lang="ko-KR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ko-KR" alt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커뮤니티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numRef>
              <c:f>Sheet1!$A$2:$A$30</c:f>
              <c:numCache>
                <c:formatCode>m/d/yyyy</c:formatCode>
                <c:ptCount val="29"/>
                <c:pt idx="0">
                  <c:v>45649</c:v>
                </c:pt>
                <c:pt idx="1">
                  <c:v>45650</c:v>
                </c:pt>
                <c:pt idx="2">
                  <c:v>45651</c:v>
                </c:pt>
                <c:pt idx="3">
                  <c:v>45652</c:v>
                </c:pt>
                <c:pt idx="4">
                  <c:v>45653</c:v>
                </c:pt>
                <c:pt idx="5">
                  <c:v>45654</c:v>
                </c:pt>
                <c:pt idx="6">
                  <c:v>45655</c:v>
                </c:pt>
                <c:pt idx="7">
                  <c:v>45656</c:v>
                </c:pt>
                <c:pt idx="8">
                  <c:v>45657</c:v>
                </c:pt>
                <c:pt idx="9">
                  <c:v>45658</c:v>
                </c:pt>
                <c:pt idx="10">
                  <c:v>45659</c:v>
                </c:pt>
                <c:pt idx="11">
                  <c:v>45660</c:v>
                </c:pt>
                <c:pt idx="12">
                  <c:v>45661</c:v>
                </c:pt>
                <c:pt idx="13">
                  <c:v>45662</c:v>
                </c:pt>
                <c:pt idx="14">
                  <c:v>45663</c:v>
                </c:pt>
                <c:pt idx="15">
                  <c:v>45664</c:v>
                </c:pt>
                <c:pt idx="16">
                  <c:v>45665</c:v>
                </c:pt>
                <c:pt idx="17">
                  <c:v>45666</c:v>
                </c:pt>
                <c:pt idx="18">
                  <c:v>45667</c:v>
                </c:pt>
                <c:pt idx="19">
                  <c:v>45668</c:v>
                </c:pt>
                <c:pt idx="20">
                  <c:v>45669</c:v>
                </c:pt>
                <c:pt idx="21">
                  <c:v>45670</c:v>
                </c:pt>
                <c:pt idx="22">
                  <c:v>45671</c:v>
                </c:pt>
                <c:pt idx="23">
                  <c:v>45672</c:v>
                </c:pt>
                <c:pt idx="24">
                  <c:v>45673</c:v>
                </c:pt>
                <c:pt idx="25">
                  <c:v>45674</c:v>
                </c:pt>
                <c:pt idx="26">
                  <c:v>45675</c:v>
                </c:pt>
                <c:pt idx="27">
                  <c:v>45676</c:v>
                </c:pt>
                <c:pt idx="28">
                  <c:v>45677</c:v>
                </c:pt>
              </c:numCache>
            </c:numRef>
          </c:cat>
          <c:val>
            <c:numRef>
              <c:f>Sheet1!$B$2:$B$30</c:f>
              <c:numCache>
                <c:formatCode>#,##0</c:formatCode>
                <c:ptCount val="29"/>
                <c:pt idx="0">
                  <c:v>150</c:v>
                </c:pt>
                <c:pt idx="1">
                  <c:v>153</c:v>
                </c:pt>
                <c:pt idx="2">
                  <c:v>241</c:v>
                </c:pt>
                <c:pt idx="3">
                  <c:v>1711</c:v>
                </c:pt>
                <c:pt idx="4">
                  <c:v>2266</c:v>
                </c:pt>
                <c:pt idx="5">
                  <c:v>1357</c:v>
                </c:pt>
                <c:pt idx="6">
                  <c:v>817</c:v>
                </c:pt>
                <c:pt idx="7">
                  <c:v>749</c:v>
                </c:pt>
                <c:pt idx="8">
                  <c:v>691</c:v>
                </c:pt>
                <c:pt idx="9">
                  <c:v>922</c:v>
                </c:pt>
                <c:pt idx="10">
                  <c:v>577</c:v>
                </c:pt>
                <c:pt idx="11">
                  <c:v>450</c:v>
                </c:pt>
                <c:pt idx="12">
                  <c:v>420</c:v>
                </c:pt>
                <c:pt idx="13">
                  <c:v>431</c:v>
                </c:pt>
                <c:pt idx="14">
                  <c:v>394</c:v>
                </c:pt>
                <c:pt idx="15">
                  <c:v>293</c:v>
                </c:pt>
                <c:pt idx="16">
                  <c:v>386</c:v>
                </c:pt>
                <c:pt idx="17">
                  <c:v>246</c:v>
                </c:pt>
                <c:pt idx="18">
                  <c:v>231</c:v>
                </c:pt>
                <c:pt idx="19">
                  <c:v>224</c:v>
                </c:pt>
                <c:pt idx="20">
                  <c:v>164</c:v>
                </c:pt>
                <c:pt idx="21">
                  <c:v>181</c:v>
                </c:pt>
                <c:pt idx="22">
                  <c:v>130</c:v>
                </c:pt>
                <c:pt idx="23">
                  <c:v>128</c:v>
                </c:pt>
                <c:pt idx="24">
                  <c:v>158</c:v>
                </c:pt>
                <c:pt idx="25">
                  <c:v>142</c:v>
                </c:pt>
                <c:pt idx="26">
                  <c:v>133</c:v>
                </c:pt>
                <c:pt idx="27">
                  <c:v>96</c:v>
                </c:pt>
                <c:pt idx="28">
                  <c:v>90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5CF-4A4C-94E8-53072F2B14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네이버 카페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elete val="1"/>
          </c:dLbls>
          <c:cat>
            <c:numRef>
              <c:f>Sheet1!$A$2:$A$30</c:f>
              <c:numCache>
                <c:formatCode>m/d/yyyy</c:formatCode>
                <c:ptCount val="29"/>
                <c:pt idx="0">
                  <c:v>45649</c:v>
                </c:pt>
                <c:pt idx="1">
                  <c:v>45650</c:v>
                </c:pt>
                <c:pt idx="2">
                  <c:v>45651</c:v>
                </c:pt>
                <c:pt idx="3">
                  <c:v>45652</c:v>
                </c:pt>
                <c:pt idx="4">
                  <c:v>45653</c:v>
                </c:pt>
                <c:pt idx="5">
                  <c:v>45654</c:v>
                </c:pt>
                <c:pt idx="6">
                  <c:v>45655</c:v>
                </c:pt>
                <c:pt idx="7">
                  <c:v>45656</c:v>
                </c:pt>
                <c:pt idx="8">
                  <c:v>45657</c:v>
                </c:pt>
                <c:pt idx="9">
                  <c:v>45658</c:v>
                </c:pt>
                <c:pt idx="10">
                  <c:v>45659</c:v>
                </c:pt>
                <c:pt idx="11">
                  <c:v>45660</c:v>
                </c:pt>
                <c:pt idx="12">
                  <c:v>45661</c:v>
                </c:pt>
                <c:pt idx="13">
                  <c:v>45662</c:v>
                </c:pt>
                <c:pt idx="14">
                  <c:v>45663</c:v>
                </c:pt>
                <c:pt idx="15">
                  <c:v>45664</c:v>
                </c:pt>
                <c:pt idx="16">
                  <c:v>45665</c:v>
                </c:pt>
                <c:pt idx="17">
                  <c:v>45666</c:v>
                </c:pt>
                <c:pt idx="18">
                  <c:v>45667</c:v>
                </c:pt>
                <c:pt idx="19">
                  <c:v>45668</c:v>
                </c:pt>
                <c:pt idx="20">
                  <c:v>45669</c:v>
                </c:pt>
                <c:pt idx="21">
                  <c:v>45670</c:v>
                </c:pt>
                <c:pt idx="22">
                  <c:v>45671</c:v>
                </c:pt>
                <c:pt idx="23">
                  <c:v>45672</c:v>
                </c:pt>
                <c:pt idx="24">
                  <c:v>45673</c:v>
                </c:pt>
                <c:pt idx="25">
                  <c:v>45674</c:v>
                </c:pt>
                <c:pt idx="26">
                  <c:v>45675</c:v>
                </c:pt>
                <c:pt idx="27">
                  <c:v>45676</c:v>
                </c:pt>
                <c:pt idx="28">
                  <c:v>45677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74</c:v>
                </c:pt>
                <c:pt idx="1">
                  <c:v>66</c:v>
                </c:pt>
                <c:pt idx="2">
                  <c:v>137</c:v>
                </c:pt>
                <c:pt idx="3">
                  <c:v>1322</c:v>
                </c:pt>
                <c:pt idx="4">
                  <c:v>1424</c:v>
                </c:pt>
                <c:pt idx="5">
                  <c:v>650</c:v>
                </c:pt>
                <c:pt idx="6">
                  <c:v>376</c:v>
                </c:pt>
                <c:pt idx="7">
                  <c:v>377</c:v>
                </c:pt>
                <c:pt idx="8">
                  <c:v>252</c:v>
                </c:pt>
                <c:pt idx="9">
                  <c:v>246</c:v>
                </c:pt>
                <c:pt idx="10">
                  <c:v>262</c:v>
                </c:pt>
                <c:pt idx="11">
                  <c:v>220</c:v>
                </c:pt>
                <c:pt idx="12">
                  <c:v>163</c:v>
                </c:pt>
                <c:pt idx="13">
                  <c:v>208</c:v>
                </c:pt>
                <c:pt idx="14">
                  <c:v>214</c:v>
                </c:pt>
                <c:pt idx="15">
                  <c:v>158</c:v>
                </c:pt>
                <c:pt idx="16">
                  <c:v>129</c:v>
                </c:pt>
                <c:pt idx="17">
                  <c:v>122</c:v>
                </c:pt>
                <c:pt idx="18">
                  <c:v>105</c:v>
                </c:pt>
                <c:pt idx="19">
                  <c:v>105</c:v>
                </c:pt>
                <c:pt idx="20">
                  <c:v>94</c:v>
                </c:pt>
                <c:pt idx="21">
                  <c:v>94</c:v>
                </c:pt>
                <c:pt idx="22">
                  <c:v>77</c:v>
                </c:pt>
                <c:pt idx="23">
                  <c:v>63</c:v>
                </c:pt>
                <c:pt idx="24">
                  <c:v>90</c:v>
                </c:pt>
                <c:pt idx="25">
                  <c:v>62</c:v>
                </c:pt>
                <c:pt idx="26">
                  <c:v>57</c:v>
                </c:pt>
                <c:pt idx="27">
                  <c:v>38</c:v>
                </c:pt>
                <c:pt idx="28">
                  <c:v>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6D6-4FF2-A7AE-9D24D72F12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뉴스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delete val="1"/>
          </c:dLbls>
          <c:cat>
            <c:numRef>
              <c:f>Sheet1!$A$2:$A$30</c:f>
              <c:numCache>
                <c:formatCode>m/d/yyyy</c:formatCode>
                <c:ptCount val="29"/>
                <c:pt idx="0">
                  <c:v>45649</c:v>
                </c:pt>
                <c:pt idx="1">
                  <c:v>45650</c:v>
                </c:pt>
                <c:pt idx="2">
                  <c:v>45651</c:v>
                </c:pt>
                <c:pt idx="3">
                  <c:v>45652</c:v>
                </c:pt>
                <c:pt idx="4">
                  <c:v>45653</c:v>
                </c:pt>
                <c:pt idx="5">
                  <c:v>45654</c:v>
                </c:pt>
                <c:pt idx="6">
                  <c:v>45655</c:v>
                </c:pt>
                <c:pt idx="7">
                  <c:v>45656</c:v>
                </c:pt>
                <c:pt idx="8">
                  <c:v>45657</c:v>
                </c:pt>
                <c:pt idx="9">
                  <c:v>45658</c:v>
                </c:pt>
                <c:pt idx="10">
                  <c:v>45659</c:v>
                </c:pt>
                <c:pt idx="11">
                  <c:v>45660</c:v>
                </c:pt>
                <c:pt idx="12">
                  <c:v>45661</c:v>
                </c:pt>
                <c:pt idx="13">
                  <c:v>45662</c:v>
                </c:pt>
                <c:pt idx="14">
                  <c:v>45663</c:v>
                </c:pt>
                <c:pt idx="15">
                  <c:v>45664</c:v>
                </c:pt>
                <c:pt idx="16">
                  <c:v>45665</c:v>
                </c:pt>
                <c:pt idx="17">
                  <c:v>45666</c:v>
                </c:pt>
                <c:pt idx="18">
                  <c:v>45667</c:v>
                </c:pt>
                <c:pt idx="19">
                  <c:v>45668</c:v>
                </c:pt>
                <c:pt idx="20">
                  <c:v>45669</c:v>
                </c:pt>
                <c:pt idx="21">
                  <c:v>45670</c:v>
                </c:pt>
                <c:pt idx="22">
                  <c:v>45671</c:v>
                </c:pt>
                <c:pt idx="23">
                  <c:v>45672</c:v>
                </c:pt>
                <c:pt idx="24">
                  <c:v>45673</c:v>
                </c:pt>
                <c:pt idx="25">
                  <c:v>45674</c:v>
                </c:pt>
                <c:pt idx="26">
                  <c:v>45675</c:v>
                </c:pt>
                <c:pt idx="27">
                  <c:v>45676</c:v>
                </c:pt>
                <c:pt idx="28">
                  <c:v>45677</c:v>
                </c:pt>
              </c:numCache>
            </c:numRef>
          </c:cat>
          <c:val>
            <c:numRef>
              <c:f>Sheet1!$D$2:$D$30</c:f>
            </c:numRef>
          </c:val>
          <c:smooth val="1"/>
          <c:extLst>
            <c:ext xmlns:c16="http://schemas.microsoft.com/office/drawing/2014/chart" uri="{C3380CC4-5D6E-409C-BE32-E72D297353CC}">
              <c16:uniqueId val="{00000000-0394-4C81-A672-D21E9242E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3828656"/>
        <c:axId val="843829136"/>
      </c:lineChart>
      <c:dateAx>
        <c:axId val="84382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843829136"/>
        <c:crosses val="autoZero"/>
        <c:auto val="1"/>
        <c:lblOffset val="100"/>
        <c:baseTimeUnit val="days"/>
      </c:dateAx>
      <c:valAx>
        <c:axId val="843829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4382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HG꼬딕씨_Pro 40g" panose="02020603020101020101" pitchFamily="18" charset="-127"/>
          <a:ea typeface="HG꼬딕씨_Pro 40g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r>
              <a:rPr lang="ko-KR" altLang="en-US" sz="1200"/>
              <a:t>언급 인물 </a:t>
            </a:r>
            <a:r>
              <a:rPr lang="en-US" altLang="ko-KR" sz="1200"/>
              <a:t>16~30</a:t>
            </a:r>
            <a:r>
              <a:rPr lang="ko-KR" altLang="en-US" sz="1200"/>
              <a:t>위</a:t>
            </a:r>
            <a:endParaRPr lang="en-US" altLang="ko-KR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en-US" altLang="ko-K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무당</c:v>
                </c:pt>
                <c:pt idx="1">
                  <c:v>위하준</c:v>
                </c:pt>
                <c:pt idx="2">
                  <c:v>빅뱅</c:v>
                </c:pt>
                <c:pt idx="3">
                  <c:v>최승현</c:v>
                </c:pt>
                <c:pt idx="4">
                  <c:v>조상우</c:v>
                </c:pt>
                <c:pt idx="5">
                  <c:v>원지</c:v>
                </c:pt>
                <c:pt idx="6">
                  <c:v>선장</c:v>
                </c:pt>
                <c:pt idx="7">
                  <c:v>오영일</c:v>
                </c:pt>
                <c:pt idx="8">
                  <c:v>정호연</c:v>
                </c:pt>
                <c:pt idx="9">
                  <c:v>빌런</c:v>
                </c:pt>
                <c:pt idx="10">
                  <c:v>임산부</c:v>
                </c:pt>
                <c:pt idx="11">
                  <c:v>이서환</c:v>
                </c:pt>
                <c:pt idx="12">
                  <c:v>약쟁이</c:v>
                </c:pt>
                <c:pt idx="13">
                  <c:v>요리사</c:v>
                </c:pt>
                <c:pt idx="14">
                  <c:v>아저씨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152</c:v>
                </c:pt>
                <c:pt idx="1">
                  <c:v>141</c:v>
                </c:pt>
                <c:pt idx="2">
                  <c:v>113</c:v>
                </c:pt>
                <c:pt idx="3">
                  <c:v>107</c:v>
                </c:pt>
                <c:pt idx="4">
                  <c:v>75</c:v>
                </c:pt>
                <c:pt idx="5">
                  <c:v>72</c:v>
                </c:pt>
                <c:pt idx="6">
                  <c:v>70</c:v>
                </c:pt>
                <c:pt idx="7">
                  <c:v>69</c:v>
                </c:pt>
                <c:pt idx="8">
                  <c:v>59</c:v>
                </c:pt>
                <c:pt idx="9">
                  <c:v>57</c:v>
                </c:pt>
                <c:pt idx="10">
                  <c:v>57</c:v>
                </c:pt>
                <c:pt idx="11">
                  <c:v>48</c:v>
                </c:pt>
                <c:pt idx="12">
                  <c:v>48</c:v>
                </c:pt>
                <c:pt idx="13">
                  <c:v>48</c:v>
                </c:pt>
                <c:pt idx="1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2-476F-8BFC-245A43B92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9087983"/>
        <c:axId val="1539064463"/>
      </c:barChart>
      <c:catAx>
        <c:axId val="1539087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1539064463"/>
        <c:crosses val="autoZero"/>
        <c:auto val="1"/>
        <c:lblAlgn val="ctr"/>
        <c:lblOffset val="100"/>
        <c:noMultiLvlLbl val="0"/>
      </c:catAx>
      <c:valAx>
        <c:axId val="153906446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00g" panose="02020603020101020101" pitchFamily="18" charset="-127"/>
                <a:ea typeface="HG꼬딕씨_Pro 00g" panose="02020603020101020101" pitchFamily="18" charset="-127"/>
                <a:cs typeface="+mn-cs"/>
              </a:defRPr>
            </a:pPr>
            <a:endParaRPr lang="ko-KR"/>
          </a:p>
        </c:txPr>
        <c:crossAx val="153908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HG꼬딕씨_Pro 40g" panose="02020603020101020101" pitchFamily="18" charset="-127"/>
          <a:ea typeface="HG꼬딕씨_Pro 40g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r>
              <a:rPr lang="ko-KR" altLang="en-US" sz="1200"/>
              <a:t>언급 인물 </a:t>
            </a:r>
            <a:r>
              <a:rPr lang="en-US" altLang="ko-KR" sz="1200"/>
              <a:t>1~15</a:t>
            </a:r>
            <a:r>
              <a:rPr lang="ko-KR" altLang="en-US" sz="1200"/>
              <a:t>위</a:t>
            </a:r>
            <a:endParaRPr lang="en-US" altLang="ko-KR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en-US" altLang="ko-K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A37-4213-8A41-35709286514B}"/>
              </c:ext>
            </c:extLst>
          </c:dPt>
          <c:cat>
            <c:strRef>
              <c:f>Sheet1!$A$2:$A$16</c:f>
              <c:strCache>
                <c:ptCount val="15"/>
                <c:pt idx="0">
                  <c:v>공유</c:v>
                </c:pt>
                <c:pt idx="1">
                  <c:v>이정재</c:v>
                </c:pt>
                <c:pt idx="2">
                  <c:v>이병헌</c:v>
                </c:pt>
                <c:pt idx="3">
                  <c:v>성기훈</c:v>
                </c:pt>
                <c:pt idx="4">
                  <c:v>황동혁</c:v>
                </c:pt>
                <c:pt idx="5">
                  <c:v>임시완</c:v>
                </c:pt>
                <c:pt idx="6">
                  <c:v>박성훈</c:v>
                </c:pt>
                <c:pt idx="7">
                  <c:v>조유리</c:v>
                </c:pt>
                <c:pt idx="8">
                  <c:v>전재준</c:v>
                </c:pt>
                <c:pt idx="9">
                  <c:v>이진욱</c:v>
                </c:pt>
                <c:pt idx="10">
                  <c:v>강하늘</c:v>
                </c:pt>
                <c:pt idx="11">
                  <c:v>박규영</c:v>
                </c:pt>
                <c:pt idx="12">
                  <c:v>양동근</c:v>
                </c:pt>
                <c:pt idx="13">
                  <c:v>외국인</c:v>
                </c:pt>
                <c:pt idx="14">
                  <c:v>오달수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3430</c:v>
                </c:pt>
                <c:pt idx="1">
                  <c:v>1228</c:v>
                </c:pt>
                <c:pt idx="2">
                  <c:v>1072</c:v>
                </c:pt>
                <c:pt idx="3">
                  <c:v>1009</c:v>
                </c:pt>
                <c:pt idx="4">
                  <c:v>494</c:v>
                </c:pt>
                <c:pt idx="5">
                  <c:v>384</c:v>
                </c:pt>
                <c:pt idx="6">
                  <c:v>369</c:v>
                </c:pt>
                <c:pt idx="7">
                  <c:v>360</c:v>
                </c:pt>
                <c:pt idx="8">
                  <c:v>330</c:v>
                </c:pt>
                <c:pt idx="9">
                  <c:v>282</c:v>
                </c:pt>
                <c:pt idx="10">
                  <c:v>232</c:v>
                </c:pt>
                <c:pt idx="11">
                  <c:v>230</c:v>
                </c:pt>
                <c:pt idx="12">
                  <c:v>225</c:v>
                </c:pt>
                <c:pt idx="13">
                  <c:v>192</c:v>
                </c:pt>
                <c:pt idx="14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2-476F-8BFC-245A43B92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9087983"/>
        <c:axId val="1539064463"/>
      </c:barChart>
      <c:catAx>
        <c:axId val="1539087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1539064463"/>
        <c:crosses val="autoZero"/>
        <c:auto val="1"/>
        <c:lblAlgn val="ctr"/>
        <c:lblOffset val="100"/>
        <c:noMultiLvlLbl val="0"/>
      </c:catAx>
      <c:valAx>
        <c:axId val="153906446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00g" panose="02020603020101020101" pitchFamily="18" charset="-127"/>
                <a:ea typeface="HG꼬딕씨_Pro 00g" panose="02020603020101020101" pitchFamily="18" charset="-127"/>
                <a:cs typeface="+mn-cs"/>
              </a:defRPr>
            </a:pPr>
            <a:endParaRPr lang="ko-KR"/>
          </a:p>
        </c:txPr>
        <c:crossAx val="153908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HG꼬딕씨_Pro 40g" panose="02020603020101020101" pitchFamily="18" charset="-127"/>
          <a:ea typeface="HG꼬딕씨_Pro 40g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defRPr>
            </a:pPr>
            <a:r>
              <a:rPr lang="ko-KR" altLang="en-US" sz="1200">
                <a:solidFill>
                  <a:schemeClr val="accent2"/>
                </a:solidFill>
              </a:rPr>
              <a:t>부정</a:t>
            </a:r>
            <a:r>
              <a:rPr lang="ko-KR" altLang="en-US" sz="1200"/>
              <a:t> 키워드 </a:t>
            </a:r>
            <a:r>
              <a:rPr lang="en-US" altLang="ko-KR" sz="1200"/>
              <a:t>1~15</a:t>
            </a:r>
            <a:r>
              <a:rPr lang="ko-KR" altLang="en-US" sz="1200"/>
              <a:t>위</a:t>
            </a:r>
            <a:endParaRPr lang="en-US" altLang="ko-KR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defRPr>
          </a:pPr>
          <a:endParaRPr lang="en-US" altLang="ko-K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2"/>
                      </a:solidFill>
                      <a:latin typeface="HG꼬딕씨_Pro 40g" panose="02020603020101020101" pitchFamily="18" charset="-127"/>
                      <a:ea typeface="HG꼬딕씨_Pro 40g" panose="02020603020101020101" pitchFamily="18" charset="-127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98-4C9F-9626-1EB104EF301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2"/>
                      </a:solidFill>
                      <a:latin typeface="HG꼬딕씨_Pro 40g" panose="02020603020101020101" pitchFamily="18" charset="-127"/>
                      <a:ea typeface="HG꼬딕씨_Pro 40g" panose="02020603020101020101" pitchFamily="18" charset="-127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C8-47A0-81E0-B7655AF13A4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2"/>
                      </a:solidFill>
                      <a:latin typeface="HG꼬딕씨_Pro 40g" panose="02020603020101020101" pitchFamily="18" charset="-127"/>
                      <a:ea typeface="HG꼬딕씨_Pro 40g" panose="02020603020101020101" pitchFamily="18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C8-47A0-81E0-B7655AF13A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꼬딕씨_Pro 40g" panose="02020603020101020101" pitchFamily="18" charset="-127"/>
                    <a:ea typeface="HG꼬딕씨_Pro 40g" panose="0202060302010102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아쉽다</c:v>
                </c:pt>
                <c:pt idx="1">
                  <c:v>재미 없다</c:v>
                </c:pt>
                <c:pt idx="2">
                  <c:v>논란</c:v>
                </c:pt>
                <c:pt idx="3">
                  <c:v>잔인하다</c:v>
                </c:pt>
                <c:pt idx="4">
                  <c:v>지루하다</c:v>
                </c:pt>
                <c:pt idx="5">
                  <c:v>망하다</c:v>
                </c:pt>
                <c:pt idx="6">
                  <c:v>별로이다</c:v>
                </c:pt>
                <c:pt idx="7">
                  <c:v>재미없다</c:v>
                </c:pt>
                <c:pt idx="8">
                  <c:v>충격적</c:v>
                </c:pt>
                <c:pt idx="9">
                  <c:v>노잼</c:v>
                </c:pt>
                <c:pt idx="10">
                  <c:v>실망</c:v>
                </c:pt>
                <c:pt idx="11">
                  <c:v>야하다</c:v>
                </c:pt>
                <c:pt idx="12">
                  <c:v>최악</c:v>
                </c:pt>
                <c:pt idx="13">
                  <c:v>오글거리다</c:v>
                </c:pt>
                <c:pt idx="14">
                  <c:v>이상하다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266</c:v>
                </c:pt>
                <c:pt idx="1">
                  <c:v>257</c:v>
                </c:pt>
                <c:pt idx="2">
                  <c:v>209</c:v>
                </c:pt>
                <c:pt idx="3">
                  <c:v>180</c:v>
                </c:pt>
                <c:pt idx="4">
                  <c:v>162</c:v>
                </c:pt>
                <c:pt idx="5">
                  <c:v>160</c:v>
                </c:pt>
                <c:pt idx="6">
                  <c:v>133</c:v>
                </c:pt>
                <c:pt idx="7">
                  <c:v>124</c:v>
                </c:pt>
                <c:pt idx="8">
                  <c:v>114</c:v>
                </c:pt>
                <c:pt idx="9">
                  <c:v>108</c:v>
                </c:pt>
                <c:pt idx="10">
                  <c:v>99</c:v>
                </c:pt>
                <c:pt idx="11">
                  <c:v>58</c:v>
                </c:pt>
                <c:pt idx="12">
                  <c:v>48</c:v>
                </c:pt>
                <c:pt idx="13">
                  <c:v>44</c:v>
                </c:pt>
                <c:pt idx="1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8-4C9F-9626-1EB104EF3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9087983"/>
        <c:axId val="1539064463"/>
      </c:barChart>
      <c:catAx>
        <c:axId val="1539087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1539064463"/>
        <c:crosses val="autoZero"/>
        <c:auto val="1"/>
        <c:lblAlgn val="ctr"/>
        <c:lblOffset val="100"/>
        <c:noMultiLvlLbl val="0"/>
      </c:catAx>
      <c:valAx>
        <c:axId val="153906446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00g" panose="02020603020101020101" pitchFamily="18" charset="-127"/>
                <a:ea typeface="HG꼬딕씨_Pro 00g" panose="02020603020101020101" pitchFamily="18" charset="-127"/>
                <a:cs typeface="+mn-cs"/>
              </a:defRPr>
            </a:pPr>
            <a:endParaRPr lang="ko-KR"/>
          </a:p>
        </c:txPr>
        <c:crossAx val="153908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HG꼬딕씨_Pro 40g" panose="02020603020101020101" pitchFamily="18" charset="-127"/>
          <a:ea typeface="HG꼬딕씨_Pro 40g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8D2F86-C695-5629-2DA0-751A31BD6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B847507-B7A9-461E-455A-2EA3BD378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0F2D4C-FC7F-40C2-B7E3-84232E5E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6F9E1F-71D6-2B11-53A1-B377F75B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2024 </a:t>
            </a:r>
            <a:r>
              <a:rPr lang="ko-KR" altLang="en-US"/>
              <a:t>비트코인 시장 분석 </a:t>
            </a:r>
            <a:r>
              <a:rPr lang="en-US" altLang="ko-KR"/>
              <a:t>1</a:t>
            </a:r>
            <a:r>
              <a:rPr lang="ko-KR" altLang="en-US"/>
              <a:t>편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C3BB60-6167-C86A-AF8F-39A71CC7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193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2C772C-4DAD-82A5-C3FC-4ECD03A6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7881"/>
            <a:ext cx="4114800" cy="187367"/>
          </a:xfr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defRPr>
            </a:lvl1pPr>
          </a:lstStyle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7D8844-9995-1255-345A-FCD19601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738" y="6617881"/>
            <a:ext cx="2743200" cy="187367"/>
          </a:xfr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defRPr>
            </a:lvl1pPr>
          </a:lstStyle>
          <a:p>
            <a:fld id="{24F2A1A5-303D-4320-A8AE-11A0C223160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F32A6BF-165F-F7E8-6883-681C390E720E}"/>
              </a:ext>
            </a:extLst>
          </p:cNvPr>
          <p:cNvSpPr/>
          <p:nvPr userDrawn="1"/>
        </p:nvSpPr>
        <p:spPr>
          <a:xfrm>
            <a:off x="119063" y="115888"/>
            <a:ext cx="11953875" cy="64817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클로즈업, 오르간, 속눈썹, 만화 영화이(가) 표시된 사진&#10;&#10;자동 생성된 설명">
            <a:extLst>
              <a:ext uri="{FF2B5EF4-FFF2-40B4-BE49-F238E27FC236}">
                <a16:creationId xmlns:a16="http://schemas.microsoft.com/office/drawing/2014/main" id="{841F3DE6-A452-05FB-1675-CECD60E79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4" r="1"/>
          <a:stretch/>
        </p:blipFill>
        <p:spPr>
          <a:xfrm>
            <a:off x="0" y="0"/>
            <a:ext cx="4267200" cy="6867828"/>
          </a:xfrm>
          <a:prstGeom prst="rect">
            <a:avLst/>
          </a:prstGeom>
        </p:spPr>
      </p:pic>
      <p:pic>
        <p:nvPicPr>
          <p:cNvPr id="10" name="그림 9" descr="인간의 얼굴, 의류, 사람, 스크린샷이(가) 표시된 사진&#10;&#10;자동 생성된 설명">
            <a:extLst>
              <a:ext uri="{FF2B5EF4-FFF2-40B4-BE49-F238E27FC236}">
                <a16:creationId xmlns:a16="http://schemas.microsoft.com/office/drawing/2014/main" id="{4B09FC08-3800-CB30-2C72-CB29CE69AB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4"/>
          <a:stretch/>
        </p:blipFill>
        <p:spPr>
          <a:xfrm>
            <a:off x="3200400" y="0"/>
            <a:ext cx="4953000" cy="6858000"/>
          </a:xfrm>
          <a:prstGeom prst="rect">
            <a:avLst/>
          </a:prstGeom>
        </p:spPr>
      </p:pic>
      <p:pic>
        <p:nvPicPr>
          <p:cNvPr id="12" name="그림 11" descr="인간의 얼굴, 미소, 의류, 사람이(가) 표시된 사진&#10;&#10;자동 생성된 설명">
            <a:extLst>
              <a:ext uri="{FF2B5EF4-FFF2-40B4-BE49-F238E27FC236}">
                <a16:creationId xmlns:a16="http://schemas.microsoft.com/office/drawing/2014/main" id="{458ECBD2-B284-F847-C665-B9CC92B878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52" y="0"/>
            <a:ext cx="4632447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BE308F6-1894-318E-97AF-ECAE4E267570}"/>
              </a:ext>
            </a:extLst>
          </p:cNvPr>
          <p:cNvSpPr/>
          <p:nvPr userDrawn="1"/>
        </p:nvSpPr>
        <p:spPr>
          <a:xfrm>
            <a:off x="3200400" y="0"/>
            <a:ext cx="89916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366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75">
          <p15:clr>
            <a:srgbClr val="FBAE40"/>
          </p15:clr>
        </p15:guide>
        <p15:guide id="5" orient="horz" pos="73">
          <p15:clr>
            <a:srgbClr val="FBAE40"/>
          </p15:clr>
        </p15:guide>
        <p15:guide id="6" pos="7605">
          <p15:clr>
            <a:srgbClr val="FBAE40"/>
          </p15:clr>
        </p15:guide>
        <p15:guide id="7" orient="horz" pos="4088">
          <p15:clr>
            <a:srgbClr val="FBAE40"/>
          </p15:clr>
        </p15:guide>
        <p15:guide id="8" pos="143">
          <p15:clr>
            <a:srgbClr val="FBAE40"/>
          </p15:clr>
        </p15:guide>
        <p15:guide id="9" orient="horz" pos="119">
          <p15:clr>
            <a:srgbClr val="FBAE40"/>
          </p15:clr>
        </p15:guide>
        <p15:guide id="10" pos="7559">
          <p15:clr>
            <a:srgbClr val="FBAE40"/>
          </p15:clr>
        </p15:guide>
        <p15:guide id="11" orient="horz" pos="15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2C772C-4DAD-82A5-C3FC-4ECD03A6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7881"/>
            <a:ext cx="4114800" cy="187367"/>
          </a:xfr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defRPr>
            </a:lvl1pPr>
          </a:lstStyle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7D8844-9995-1255-345A-FCD19601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738" y="6617881"/>
            <a:ext cx="2743200" cy="187367"/>
          </a:xfr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defRPr>
            </a:lvl1pPr>
          </a:lstStyle>
          <a:p>
            <a:fld id="{24F2A1A5-303D-4320-A8AE-11A0C223160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F32A6BF-165F-F7E8-6883-681C390E720E}"/>
              </a:ext>
            </a:extLst>
          </p:cNvPr>
          <p:cNvSpPr/>
          <p:nvPr userDrawn="1"/>
        </p:nvSpPr>
        <p:spPr>
          <a:xfrm>
            <a:off x="119063" y="115888"/>
            <a:ext cx="11953875" cy="64817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사람, 자동차, 차량, 여성이(가) 표시된 사진&#10;&#10;자동 생성된 설명">
            <a:extLst>
              <a:ext uri="{FF2B5EF4-FFF2-40B4-BE49-F238E27FC236}">
                <a16:creationId xmlns:a16="http://schemas.microsoft.com/office/drawing/2014/main" id="{F0CA8179-8B3A-342F-EDB4-F9E51BC94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456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B39E9C43-B3D5-D358-0392-CE43C1D3DF81}"/>
              </a:ext>
            </a:extLst>
          </p:cNvPr>
          <p:cNvSpPr/>
          <p:nvPr userDrawn="1"/>
        </p:nvSpPr>
        <p:spPr>
          <a:xfrm>
            <a:off x="0" y="-16565"/>
            <a:ext cx="12192000" cy="6874565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690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75">
          <p15:clr>
            <a:srgbClr val="FBAE40"/>
          </p15:clr>
        </p15:guide>
        <p15:guide id="5" orient="horz" pos="73">
          <p15:clr>
            <a:srgbClr val="FBAE40"/>
          </p15:clr>
        </p15:guide>
        <p15:guide id="6" pos="7605">
          <p15:clr>
            <a:srgbClr val="FBAE40"/>
          </p15:clr>
        </p15:guide>
        <p15:guide id="7" orient="horz" pos="4088">
          <p15:clr>
            <a:srgbClr val="FBAE40"/>
          </p15:clr>
        </p15:guide>
        <p15:guide id="8" pos="143">
          <p15:clr>
            <a:srgbClr val="FBAE40"/>
          </p15:clr>
        </p15:guide>
        <p15:guide id="9" orient="horz" pos="119">
          <p15:clr>
            <a:srgbClr val="FBAE40"/>
          </p15:clr>
        </p15:guide>
        <p15:guide id="10" pos="7559">
          <p15:clr>
            <a:srgbClr val="FBAE40"/>
          </p15:clr>
        </p15:guide>
        <p15:guide id="11" orient="horz" pos="154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2C772C-4DAD-82A5-C3FC-4ECD03A6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7881"/>
            <a:ext cx="4114800" cy="187367"/>
          </a:xfr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defRPr>
            </a:lvl1pPr>
          </a:lstStyle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7D8844-9995-1255-345A-FCD19601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738" y="6617881"/>
            <a:ext cx="2743200" cy="187367"/>
          </a:xfr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defRPr>
            </a:lvl1pPr>
          </a:lstStyle>
          <a:p>
            <a:fld id="{24F2A1A5-303D-4320-A8AE-11A0C223160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F32A6BF-165F-F7E8-6883-681C390E720E}"/>
              </a:ext>
            </a:extLst>
          </p:cNvPr>
          <p:cNvSpPr/>
          <p:nvPr userDrawn="1"/>
        </p:nvSpPr>
        <p:spPr>
          <a:xfrm>
            <a:off x="119063" y="115888"/>
            <a:ext cx="11953875" cy="64817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888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75">
          <p15:clr>
            <a:srgbClr val="FBAE40"/>
          </p15:clr>
        </p15:guide>
        <p15:guide id="5" orient="horz" pos="73">
          <p15:clr>
            <a:srgbClr val="FBAE40"/>
          </p15:clr>
        </p15:guide>
        <p15:guide id="6" pos="7605">
          <p15:clr>
            <a:srgbClr val="FBAE40"/>
          </p15:clr>
        </p15:guide>
        <p15:guide id="7" orient="horz" pos="4088">
          <p15:clr>
            <a:srgbClr val="FBAE40"/>
          </p15:clr>
        </p15:guide>
        <p15:guide id="8" pos="143">
          <p15:clr>
            <a:srgbClr val="FBAE40"/>
          </p15:clr>
        </p15:guide>
        <p15:guide id="9" orient="horz" pos="119">
          <p15:clr>
            <a:srgbClr val="FBAE40"/>
          </p15:clr>
        </p15:guide>
        <p15:guide id="10" pos="7559">
          <p15:clr>
            <a:srgbClr val="FBAE40"/>
          </p15:clr>
        </p15:guide>
        <p15:guide id="11" orient="horz" pos="15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2C772C-4DAD-82A5-C3FC-4ECD03A6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7881"/>
            <a:ext cx="4114800" cy="187367"/>
          </a:xfr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defRPr>
            </a:lvl1pPr>
          </a:lstStyle>
          <a:p>
            <a:r>
              <a:rPr lang="en-US" altLang="ko-KR"/>
              <a:t>2024 </a:t>
            </a:r>
            <a:r>
              <a:rPr lang="ko-KR" altLang="en-US"/>
              <a:t>비트코인 시장 분석 </a:t>
            </a:r>
            <a:r>
              <a:rPr lang="en-US" altLang="ko-KR"/>
              <a:t>1</a:t>
            </a:r>
            <a:r>
              <a:rPr lang="ko-KR" altLang="en-US"/>
              <a:t>편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7D8844-9995-1255-345A-FCD19601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738" y="6617881"/>
            <a:ext cx="2743200" cy="187367"/>
          </a:xfr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defRPr>
            </a:lvl1pPr>
          </a:lstStyle>
          <a:p>
            <a:fld id="{24F2A1A5-303D-4320-A8AE-11A0C223160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F32A6BF-165F-F7E8-6883-681C390E720E}"/>
              </a:ext>
            </a:extLst>
          </p:cNvPr>
          <p:cNvSpPr/>
          <p:nvPr userDrawn="1"/>
        </p:nvSpPr>
        <p:spPr>
          <a:xfrm>
            <a:off x="119063" y="115888"/>
            <a:ext cx="11953875" cy="64817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F2DF7BE-E205-8030-9C51-8FEC543FBE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텍스트, 스크린샷, 컴퓨터, 노트북이(가) 표시된 사진&#10;&#10;자동 생성된 설명">
            <a:extLst>
              <a:ext uri="{FF2B5EF4-FFF2-40B4-BE49-F238E27FC236}">
                <a16:creationId xmlns:a16="http://schemas.microsoft.com/office/drawing/2014/main" id="{9E67ED52-0DD4-412F-A8A2-8D830E69A4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A25343-762C-C679-071F-9EE571310A27}"/>
              </a:ext>
            </a:extLst>
          </p:cNvPr>
          <p:cNvSpPr txBox="1"/>
          <p:nvPr userDrawn="1"/>
        </p:nvSpPr>
        <p:spPr>
          <a:xfrm>
            <a:off x="7826194" y="4295775"/>
            <a:ext cx="1154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600">
                <a:solidFill>
                  <a:schemeClr val="bg1"/>
                </a:solidFill>
              </a:rPr>
              <a:t>박경하 실장</a:t>
            </a:r>
          </a:p>
        </p:txBody>
      </p:sp>
    </p:spTree>
    <p:extLst>
      <p:ext uri="{BB962C8B-B14F-4D97-AF65-F5344CB8AC3E}">
        <p14:creationId xmlns:p14="http://schemas.microsoft.com/office/powerpoint/2010/main" val="2502532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75">
          <p15:clr>
            <a:srgbClr val="FBAE40"/>
          </p15:clr>
        </p15:guide>
        <p15:guide id="5" orient="horz" pos="73">
          <p15:clr>
            <a:srgbClr val="FBAE40"/>
          </p15:clr>
        </p15:guide>
        <p15:guide id="6" pos="7605">
          <p15:clr>
            <a:srgbClr val="FBAE40"/>
          </p15:clr>
        </p15:guide>
        <p15:guide id="7" orient="horz" pos="4088">
          <p15:clr>
            <a:srgbClr val="FBAE40"/>
          </p15:clr>
        </p15:guide>
        <p15:guide id="8" pos="143">
          <p15:clr>
            <a:srgbClr val="FBAE40"/>
          </p15:clr>
        </p15:guide>
        <p15:guide id="9" orient="horz" pos="119">
          <p15:clr>
            <a:srgbClr val="FBAE40"/>
          </p15:clr>
        </p15:guide>
        <p15:guide id="10" pos="7559">
          <p15:clr>
            <a:srgbClr val="FBAE40"/>
          </p15:clr>
        </p15:guide>
        <p15:guide id="11" orient="horz" pos="15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C891CF-64FD-3AD1-EA7B-FAAB9699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2F4258-99D8-A84F-0E7F-B9427586B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BFF1155-0E72-972B-5EFE-A9E06653A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85C5B7-623B-9F08-63C0-1CAB3606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112F3C0-9FA6-F17D-3C30-5505077E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2024 </a:t>
            </a:r>
            <a:r>
              <a:rPr lang="ko-KR" altLang="en-US"/>
              <a:t>비트코인 시장 분석 </a:t>
            </a:r>
            <a:r>
              <a:rPr lang="en-US" altLang="ko-KR"/>
              <a:t>1</a:t>
            </a:r>
            <a:r>
              <a:rPr lang="ko-KR" altLang="en-US"/>
              <a:t>편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A1002AC-5D02-D2FC-EE52-8B8F9D00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2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97D49A-E31D-010F-22DE-B66CF30D9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3CF6EF4-E017-6B18-F694-F539024B3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710439-90ED-5BAE-947C-F4C4A0759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40F5909-E9AA-8E5D-8AFE-0506E057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B6D2CB-4DC5-0FA6-692C-1962B8E7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2024 </a:t>
            </a:r>
            <a:r>
              <a:rPr lang="ko-KR" altLang="en-US"/>
              <a:t>비트코인 시장 분석 </a:t>
            </a:r>
            <a:r>
              <a:rPr lang="en-US" altLang="ko-KR"/>
              <a:t>1</a:t>
            </a:r>
            <a:r>
              <a:rPr lang="ko-KR" altLang="en-US"/>
              <a:t>편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EC80B85-7B7C-8D9C-BFD8-FF80E335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614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A1D3C6-8AF5-AB9A-1A71-D1952865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53B8EC-D549-760F-95CE-3773A363E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408C5B-6565-2BA9-4AE1-AAEC1179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272A0A-2F00-E278-5EF9-B54A25DC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2024 </a:t>
            </a:r>
            <a:r>
              <a:rPr lang="ko-KR" altLang="en-US"/>
              <a:t>비트코인 시장 분석 </a:t>
            </a:r>
            <a:r>
              <a:rPr lang="en-US" altLang="ko-KR"/>
              <a:t>1</a:t>
            </a:r>
            <a:r>
              <a:rPr lang="ko-KR" altLang="en-US"/>
              <a:t>편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715D2B-D3DC-D27C-F5D6-94FEC1A9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309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B61A274-8B6C-71FE-4FC5-C785A8DBA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A3B70C4-3074-BEF5-6B1A-0938E203F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E3D953-085E-86F4-E3C2-D85FCF3C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54750A-1E50-0EA6-7228-C6A2E6BC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2024 </a:t>
            </a:r>
            <a:r>
              <a:rPr lang="ko-KR" altLang="en-US"/>
              <a:t>비트코인 시장 분석 </a:t>
            </a:r>
            <a:r>
              <a:rPr lang="en-US" altLang="ko-KR"/>
              <a:t>1</a:t>
            </a:r>
            <a:r>
              <a:rPr lang="ko-KR" altLang="en-US"/>
              <a:t>편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EE071A-F7DC-B16D-D700-179C3318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00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34C2CC-ABF8-3760-7D0D-01C1ADDB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C3C87E-9F2E-8E3F-F39E-71F9CF9A5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800DE6-D618-AB56-EEDB-1D4E2560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EF5F16-A9EB-726F-94C5-674A23AE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2024 </a:t>
            </a:r>
            <a:r>
              <a:rPr lang="ko-KR" altLang="en-US"/>
              <a:t>비트코인 시장 분석 </a:t>
            </a:r>
            <a:r>
              <a:rPr lang="en-US" altLang="ko-KR"/>
              <a:t>1</a:t>
            </a:r>
            <a:r>
              <a:rPr lang="ko-KR" altLang="en-US"/>
              <a:t>편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4ED7B6-DF68-1B7D-A8D5-C3AEF2D1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67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E709DB-681B-CEC2-56D3-7B78E8F9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2FA0E4-CDE1-DB90-DF78-59E055EA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8D4ECB-352E-8ED9-7917-52002BB9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EABE5C-5F7C-6888-790E-5B9430F0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2024 </a:t>
            </a:r>
            <a:r>
              <a:rPr lang="ko-KR" altLang="en-US"/>
              <a:t>비트코인 시장 분석 </a:t>
            </a:r>
            <a:r>
              <a:rPr lang="en-US" altLang="ko-KR"/>
              <a:t>1</a:t>
            </a:r>
            <a:r>
              <a:rPr lang="ko-KR" altLang="en-US"/>
              <a:t>편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44E2E1-E543-ECAC-CC80-31404BFB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861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2396CA-6E03-41D2-C907-3E39D46A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3B58F9-B093-0481-E51E-2E48B9B60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832DD26-83CC-603C-D555-E0DBA4EE0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B483156-7951-1EAC-4C33-24397EE1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909508B-9D5A-1A29-141E-5241E966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2024 </a:t>
            </a:r>
            <a:r>
              <a:rPr lang="ko-KR" altLang="en-US"/>
              <a:t>비트코인 시장 분석 </a:t>
            </a:r>
            <a:r>
              <a:rPr lang="en-US" altLang="ko-KR"/>
              <a:t>1</a:t>
            </a:r>
            <a:r>
              <a:rPr lang="ko-KR" altLang="en-US"/>
              <a:t>편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232008-B648-4D86-ABCE-A9086E4D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03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AEF74E-5B56-AB36-A414-89D08D4B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551989-DF69-76BD-138F-266545EA8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DF6265C-BF50-75A2-9113-F45C9FBF0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C4F2AF6-D111-69FA-7D0E-6196B154C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76A63B1-FF9E-D9A2-4925-93E316DD7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9A87E61-7805-3C34-5752-3FC6141D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57BCEA5-F667-B639-17E7-CF03E82A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2024 </a:t>
            </a:r>
            <a:r>
              <a:rPr lang="ko-KR" altLang="en-US"/>
              <a:t>비트코인 시장 분석 </a:t>
            </a:r>
            <a:r>
              <a:rPr lang="en-US" altLang="ko-KR"/>
              <a:t>1</a:t>
            </a:r>
            <a:r>
              <a:rPr lang="ko-KR" altLang="en-US"/>
              <a:t>편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94E60C7-D848-6A75-D4D2-1B7A1C34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97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B6B3B1-BC19-D718-4316-8545B76FA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F9A11B7-242A-A1C7-3266-94DDA9AA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1791B28-F4C4-271E-DEB2-AB97E4A9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2024 </a:t>
            </a:r>
            <a:r>
              <a:rPr lang="ko-KR" altLang="en-US"/>
              <a:t>비트코인 시장 분석 </a:t>
            </a:r>
            <a:r>
              <a:rPr lang="en-US" altLang="ko-KR"/>
              <a:t>1</a:t>
            </a:r>
            <a:r>
              <a:rPr lang="ko-KR" altLang="en-US"/>
              <a:t>편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ED257B8-FEFD-8378-F878-0AD31FC7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3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2C772C-4DAD-82A5-C3FC-4ECD03A6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7881"/>
            <a:ext cx="4114800" cy="187367"/>
          </a:xfr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defRPr>
            </a:lvl1pPr>
          </a:lstStyle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7D8844-9995-1255-345A-FCD19601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738" y="6617881"/>
            <a:ext cx="2743200" cy="187367"/>
          </a:xfr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defRPr>
            </a:lvl1pPr>
          </a:lstStyle>
          <a:p>
            <a:fld id="{24F2A1A5-303D-4320-A8AE-11A0C223160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F32A6BF-165F-F7E8-6883-681C390E720E}"/>
              </a:ext>
            </a:extLst>
          </p:cNvPr>
          <p:cNvSpPr/>
          <p:nvPr userDrawn="1"/>
        </p:nvSpPr>
        <p:spPr>
          <a:xfrm>
            <a:off x="119063" y="115888"/>
            <a:ext cx="11953875" cy="64817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클로즈업, 오르간, 속눈썹, 만화 영화이(가) 표시된 사진&#10;&#10;자동 생성된 설명">
            <a:extLst>
              <a:ext uri="{FF2B5EF4-FFF2-40B4-BE49-F238E27FC236}">
                <a16:creationId xmlns:a16="http://schemas.microsoft.com/office/drawing/2014/main" id="{841F3DE6-A452-05FB-1675-CECD60E79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4238" cy="6867828"/>
          </a:xfrm>
          <a:prstGeom prst="rect">
            <a:avLst/>
          </a:prstGeom>
        </p:spPr>
      </p:pic>
      <p:pic>
        <p:nvPicPr>
          <p:cNvPr id="10" name="그림 9" descr="인간의 얼굴, 의류, 사람, 스크린샷이(가) 표시된 사진&#10;&#10;자동 생성된 설명">
            <a:extLst>
              <a:ext uri="{FF2B5EF4-FFF2-40B4-BE49-F238E27FC236}">
                <a16:creationId xmlns:a16="http://schemas.microsoft.com/office/drawing/2014/main" id="{4B09FC08-3800-CB30-2C72-CB29CE69AB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4"/>
          <a:stretch/>
        </p:blipFill>
        <p:spPr>
          <a:xfrm>
            <a:off x="3200400" y="0"/>
            <a:ext cx="4953000" cy="6858000"/>
          </a:xfrm>
          <a:prstGeom prst="rect">
            <a:avLst/>
          </a:prstGeom>
        </p:spPr>
      </p:pic>
      <p:pic>
        <p:nvPicPr>
          <p:cNvPr id="12" name="그림 11" descr="인간의 얼굴, 미소, 의류, 사람이(가) 표시된 사진&#10;&#10;자동 생성된 설명">
            <a:extLst>
              <a:ext uri="{FF2B5EF4-FFF2-40B4-BE49-F238E27FC236}">
                <a16:creationId xmlns:a16="http://schemas.microsoft.com/office/drawing/2014/main" id="{458ECBD2-B284-F847-C665-B9CC92B878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52" y="0"/>
            <a:ext cx="4632447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E3D4A793-2139-6527-CC54-7A7B0B28A1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0000"/>
                </a:schemeClr>
              </a:gs>
              <a:gs pos="43000">
                <a:schemeClr val="tx1">
                  <a:alpha val="60000"/>
                </a:schemeClr>
              </a:gs>
              <a:gs pos="66000">
                <a:schemeClr val="tx1">
                  <a:alpha val="90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729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75">
          <p15:clr>
            <a:srgbClr val="FBAE40"/>
          </p15:clr>
        </p15:guide>
        <p15:guide id="5" orient="horz" pos="73">
          <p15:clr>
            <a:srgbClr val="FBAE40"/>
          </p15:clr>
        </p15:guide>
        <p15:guide id="6" pos="7605">
          <p15:clr>
            <a:srgbClr val="FBAE40"/>
          </p15:clr>
        </p15:guide>
        <p15:guide id="7" orient="horz" pos="4088">
          <p15:clr>
            <a:srgbClr val="FBAE40"/>
          </p15:clr>
        </p15:guide>
        <p15:guide id="8" pos="143">
          <p15:clr>
            <a:srgbClr val="FBAE40"/>
          </p15:clr>
        </p15:guide>
        <p15:guide id="9" orient="horz" pos="119">
          <p15:clr>
            <a:srgbClr val="FBAE40"/>
          </p15:clr>
        </p15:guide>
        <p15:guide id="10" pos="7559">
          <p15:clr>
            <a:srgbClr val="FBAE40"/>
          </p15:clr>
        </p15:guide>
        <p15:guide id="11" orient="horz" pos="15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2C772C-4DAD-82A5-C3FC-4ECD03A6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7881"/>
            <a:ext cx="4114800" cy="187367"/>
          </a:xfr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defRPr>
            </a:lvl1pPr>
          </a:lstStyle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7D8844-9995-1255-345A-FCD19601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738" y="6617881"/>
            <a:ext cx="2743200" cy="187367"/>
          </a:xfr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defRPr>
            </a:lvl1pPr>
          </a:lstStyle>
          <a:p>
            <a:fld id="{24F2A1A5-303D-4320-A8AE-11A0C223160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F32A6BF-165F-F7E8-6883-681C390E720E}"/>
              </a:ext>
            </a:extLst>
          </p:cNvPr>
          <p:cNvSpPr/>
          <p:nvPr userDrawn="1"/>
        </p:nvSpPr>
        <p:spPr>
          <a:xfrm>
            <a:off x="119063" y="115888"/>
            <a:ext cx="11953875" cy="64817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39E9C43-B3D5-D358-0392-CE43C1D3DF81}"/>
              </a:ext>
            </a:extLst>
          </p:cNvPr>
          <p:cNvSpPr/>
          <p:nvPr userDrawn="1"/>
        </p:nvSpPr>
        <p:spPr>
          <a:xfrm>
            <a:off x="0" y="-16565"/>
            <a:ext cx="12192000" cy="68745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8000">
                <a:schemeClr val="tx2">
                  <a:alpha val="70000"/>
                </a:schemeClr>
              </a:gs>
              <a:gs pos="78000">
                <a:schemeClr val="tx2"/>
              </a:gs>
              <a:gs pos="100000">
                <a:schemeClr val="tx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235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75">
          <p15:clr>
            <a:srgbClr val="FBAE40"/>
          </p15:clr>
        </p15:guide>
        <p15:guide id="5" orient="horz" pos="73">
          <p15:clr>
            <a:srgbClr val="FBAE40"/>
          </p15:clr>
        </p15:guide>
        <p15:guide id="6" pos="7605">
          <p15:clr>
            <a:srgbClr val="FBAE40"/>
          </p15:clr>
        </p15:guide>
        <p15:guide id="7" orient="horz" pos="4088">
          <p15:clr>
            <a:srgbClr val="FBAE40"/>
          </p15:clr>
        </p15:guide>
        <p15:guide id="8" pos="143">
          <p15:clr>
            <a:srgbClr val="FBAE40"/>
          </p15:clr>
        </p15:guide>
        <p15:guide id="9" orient="horz" pos="119">
          <p15:clr>
            <a:srgbClr val="FBAE40"/>
          </p15:clr>
        </p15:guide>
        <p15:guide id="10" pos="7559">
          <p15:clr>
            <a:srgbClr val="FBAE40"/>
          </p15:clr>
        </p15:guide>
        <p15:guide id="11" orient="horz" pos="15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2C772C-4DAD-82A5-C3FC-4ECD03A6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7881"/>
            <a:ext cx="4114800" cy="187367"/>
          </a:xfr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defRPr>
            </a:lvl1pPr>
          </a:lstStyle>
          <a:p>
            <a:r>
              <a:rPr lang="en-US" altLang="ko-KR"/>
              <a:t>2024 </a:t>
            </a:r>
            <a:r>
              <a:rPr lang="ko-KR" altLang="en-US"/>
              <a:t>비트코인 시장 분석 </a:t>
            </a:r>
            <a:r>
              <a:rPr lang="en-US" altLang="ko-KR"/>
              <a:t>1</a:t>
            </a:r>
            <a:r>
              <a:rPr lang="ko-KR" altLang="en-US"/>
              <a:t>편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7D8844-9995-1255-345A-FCD19601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738" y="6617881"/>
            <a:ext cx="2743200" cy="187367"/>
          </a:xfr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defRPr>
            </a:lvl1pPr>
          </a:lstStyle>
          <a:p>
            <a:fld id="{24F2A1A5-303D-4320-A8AE-11A0C223160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F32A6BF-165F-F7E8-6883-681C390E720E}"/>
              </a:ext>
            </a:extLst>
          </p:cNvPr>
          <p:cNvSpPr/>
          <p:nvPr userDrawn="1"/>
        </p:nvSpPr>
        <p:spPr>
          <a:xfrm>
            <a:off x="119063" y="115888"/>
            <a:ext cx="11953875" cy="64817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C4DCA0E-6DEF-E418-48D7-43BB445E6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0000"/>
                </a:schemeClr>
              </a:gs>
              <a:gs pos="46000">
                <a:schemeClr val="tx2">
                  <a:alpha val="50000"/>
                </a:schemeClr>
              </a:gs>
              <a:gs pos="73000">
                <a:schemeClr val="tx2">
                  <a:alpha val="9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062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75">
          <p15:clr>
            <a:srgbClr val="FBAE40"/>
          </p15:clr>
        </p15:guide>
        <p15:guide id="5" orient="horz" pos="73">
          <p15:clr>
            <a:srgbClr val="FBAE40"/>
          </p15:clr>
        </p15:guide>
        <p15:guide id="6" pos="7605">
          <p15:clr>
            <a:srgbClr val="FBAE40"/>
          </p15:clr>
        </p15:guide>
        <p15:guide id="7" orient="horz" pos="4088">
          <p15:clr>
            <a:srgbClr val="FBAE40"/>
          </p15:clr>
        </p15:guide>
        <p15:guide id="8" pos="143">
          <p15:clr>
            <a:srgbClr val="FBAE40"/>
          </p15:clr>
        </p15:guide>
        <p15:guide id="9" orient="horz" pos="119">
          <p15:clr>
            <a:srgbClr val="FBAE40"/>
          </p15:clr>
        </p15:guide>
        <p15:guide id="10" pos="7559">
          <p15:clr>
            <a:srgbClr val="FBAE40"/>
          </p15:clr>
        </p15:guide>
        <p15:guide id="11" orient="horz" pos="15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44D372F-E485-109A-DBF1-C619EF7B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BF9864E-E1FE-D5DA-CB6B-CB11132BF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707E3F-5BF9-12F5-5C16-A3EBE9F44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89E50D-C4A8-D83A-6A86-CC5B3F4AC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ko-KR"/>
              <a:t>2024 </a:t>
            </a:r>
            <a:r>
              <a:rPr lang="ko-KR" altLang="en-US"/>
              <a:t>비트코인 시장 분석 </a:t>
            </a:r>
            <a:r>
              <a:rPr lang="en-US" altLang="ko-KR"/>
              <a:t>1</a:t>
            </a:r>
            <a:r>
              <a:rPr lang="ko-KR" altLang="en-US"/>
              <a:t>편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01569D-0C08-02B6-6AE1-C146B9440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F2A1A5-303D-4320-A8AE-11A0C2231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4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6" r:id="rId8"/>
    <p:sldLayoutId id="2147483668" r:id="rId9"/>
    <p:sldLayoutId id="2147483677" r:id="rId10"/>
    <p:sldLayoutId id="2147483675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10FA2A96-B24A-7922-6202-F5567D6B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rPr>
              <a:t>eMFORCE </a:t>
            </a:r>
            <a:r>
              <a:rPr kumimoji="0" lang="ko-K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rPr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344058D-520D-AA63-3CF3-17F8D728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2A1A5-303D-4320-A8AE-11A0C2231609}" type="slidenum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ko-KR" alt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G꼬딕씨_Pro 20g" panose="02020603020101020101" pitchFamily="18" charset="-127"/>
              <a:ea typeface="HG꼬딕씨_Pro 20g" panose="02020603020101020101" pitchFamily="18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14823-0784-04A4-03C5-29C45A8E7B98}"/>
              </a:ext>
            </a:extLst>
          </p:cNvPr>
          <p:cNvSpPr txBox="1"/>
          <p:nvPr/>
        </p:nvSpPr>
        <p:spPr>
          <a:xfrm>
            <a:off x="395400" y="963478"/>
            <a:ext cx="365356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꼬딕씨_Pro 60g"/>
                <a:ea typeface="HG꼬딕씨_Pro 60g"/>
                <a:cs typeface="+mn-cs"/>
              </a:rPr>
              <a:t>오징어게임</a:t>
            </a:r>
            <a:r>
              <a:rPr kumimoji="0" lang="en-US" altLang="ko-KR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꼬딕씨_Pro 60g"/>
                <a:ea typeface="HG꼬딕씨_Pro 60g"/>
                <a:cs typeface="+mn-cs"/>
              </a:rPr>
              <a:t>2</a:t>
            </a:r>
            <a:endParaRPr kumimoji="0" lang="ko-KR" altLang="en-US" sz="66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꼬딕씨_Pro 99g" panose="02020603020101020101" pitchFamily="18" charset="-127"/>
              <a:ea typeface="HG꼬딕씨_Pro 99g" panose="02020603020101020101" pitchFamily="18" charset="-127"/>
              <a:cs typeface="+mn-cs"/>
            </a:endParaRPr>
          </a:p>
        </p:txBody>
      </p:sp>
      <p:pic>
        <p:nvPicPr>
          <p:cNvPr id="5" name="그림 4" descr="텍스트, 폰트, 그래픽, 스크린샷이(가) 표시된 사진&#10;&#10;자동 생성된 설명">
            <a:extLst>
              <a:ext uri="{FF2B5EF4-FFF2-40B4-BE49-F238E27FC236}">
                <a16:creationId xmlns:a16="http://schemas.microsoft.com/office/drawing/2014/main" id="{6BD43588-B8D5-1879-0F37-7FD366173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18398"/>
            <a:ext cx="3693196" cy="490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D406D3-1581-D144-3F98-C133CD1D52C0}"/>
              </a:ext>
            </a:extLst>
          </p:cNvPr>
          <p:cNvSpPr txBox="1"/>
          <p:nvPr/>
        </p:nvSpPr>
        <p:spPr>
          <a:xfrm>
            <a:off x="423975" y="2769659"/>
            <a:ext cx="108074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rPr>
              <a:t>2025. 01.</a:t>
            </a: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꼬딕씨_Pro 20g" panose="02020603020101020101" pitchFamily="18" charset="-127"/>
              <a:ea typeface="HG꼬딕씨_Pro 20g" panose="02020603020101020101" pitchFamily="18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682E4-B91B-1D2D-696C-B8B0F1C0B7BF}"/>
              </a:ext>
            </a:extLst>
          </p:cNvPr>
          <p:cNvSpPr txBox="1"/>
          <p:nvPr/>
        </p:nvSpPr>
        <p:spPr>
          <a:xfrm>
            <a:off x="395400" y="1762312"/>
            <a:ext cx="4379725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꼬딕씨_Pro 60g"/>
                <a:ea typeface="HG꼬딕씨_Pro 60g"/>
                <a:cs typeface="+mn-cs"/>
              </a:rPr>
              <a:t>“</a:t>
            </a:r>
            <a:r>
              <a:rPr kumimoji="0" lang="ko-KR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꼬딕씨_Pro 60g"/>
                <a:ea typeface="HG꼬딕씨_Pro 60g"/>
                <a:cs typeface="+mn-cs"/>
              </a:rPr>
              <a:t>그렇게 재미 없었나</a:t>
            </a:r>
            <a:r>
              <a:rPr kumimoji="0" lang="en-US" altLang="ko-KR" sz="36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꼬딕씨_Pro 60g"/>
                <a:ea typeface="HG꼬딕씨_Pro 60g"/>
                <a:cs typeface="+mn-cs"/>
              </a:rPr>
              <a:t>?”</a:t>
            </a:r>
            <a:endParaRPr kumimoji="0" lang="ko-KR" altLang="en-US" sz="44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꼬딕씨_Pro 99g" panose="02020603020101020101" pitchFamily="18" charset="-127"/>
              <a:ea typeface="HG꼬딕씨_Pro 99g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33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C57CDBD3-6445-9ADB-217C-C723F252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8D70BC7-44D8-A648-B282-EEBE04E4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F7976-7BF4-D44C-2A44-92BF374E2F8A}"/>
              </a:ext>
            </a:extLst>
          </p:cNvPr>
          <p:cNvSpPr txBox="1"/>
          <p:nvPr/>
        </p:nvSpPr>
        <p:spPr>
          <a:xfrm>
            <a:off x="2585260" y="2592045"/>
            <a:ext cx="7027885" cy="169277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Bef>
                <a:spcPts val="18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시즌 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과 비교해 보면 시즌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에 대한 대중과 언론의 관심은 그리 크지 않았다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 algn="ctr">
              <a:spcBef>
                <a:spcPts val="18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기대가 컸던 만큼 작품 자체에 대한 만족을 주지 못한 탓도 있겠지만</a:t>
            </a:r>
            <a:b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여러가지 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(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작품과 무관한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) 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논란이 겹치면서 작품 자체에 대한 평가를 빗겨간 탓도 있었던 것 같다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 algn="ctr">
              <a:spcBef>
                <a:spcPts val="18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또 한가지는 해외 반응이 긍정적이어야 국내 언론도 동조하며 여론을 이끌텐데</a:t>
            </a:r>
            <a:b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이번에는 눈에 띄는 게 없어서인지 관심을 유지시킬만한 동력을 주지 못했던 것 같다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  <a:endParaRPr lang="ko-KR" altLang="en-US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85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1318D-61D6-FB23-F0F5-DE7546EDB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5217CAF-EC19-130D-D096-3C3DAC56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A631EFF-B4D6-019F-35D3-06C73DEB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69307A-929A-01CD-35C7-E597003B84C9}"/>
              </a:ext>
            </a:extLst>
          </p:cNvPr>
          <p:cNvSpPr txBox="1"/>
          <p:nvPr/>
        </p:nvSpPr>
        <p:spPr>
          <a:xfrm>
            <a:off x="3525135" y="1688009"/>
            <a:ext cx="1808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>
                <a:solidFill>
                  <a:schemeClr val="bg1"/>
                </a:solidFill>
              </a:rPr>
              <a:t>Part </a:t>
            </a:r>
            <a:r>
              <a:rPr lang="en-US" altLang="ko-KR" sz="440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en-US" altLang="ko-KR" sz="4400">
                <a:solidFill>
                  <a:schemeClr val="bg1"/>
                </a:solidFill>
              </a:rPr>
              <a:t>2</a:t>
            </a:r>
            <a:endParaRPr lang="ko-KR" altLang="en-US" sz="44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7A79A-AE58-9B6B-9FC6-3790A262B45D}"/>
              </a:ext>
            </a:extLst>
          </p:cNvPr>
          <p:cNvSpPr txBox="1"/>
          <p:nvPr/>
        </p:nvSpPr>
        <p:spPr>
          <a:xfrm>
            <a:off x="3525135" y="2659559"/>
            <a:ext cx="4934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>
                <a:solidFill>
                  <a:schemeClr val="bg1"/>
                </a:solidFill>
              </a:rPr>
              <a:t>시즌 </a:t>
            </a:r>
            <a:r>
              <a:rPr lang="en-US" altLang="ko-KR" sz="4400">
                <a:solidFill>
                  <a:schemeClr val="bg1"/>
                </a:solidFill>
              </a:rPr>
              <a:t>2</a:t>
            </a:r>
            <a:r>
              <a:rPr lang="ko-KR" altLang="en-US" sz="4400">
                <a:solidFill>
                  <a:schemeClr val="bg1"/>
                </a:solidFill>
              </a:rPr>
              <a:t>에 대한 이야기</a:t>
            </a:r>
          </a:p>
        </p:txBody>
      </p:sp>
    </p:spTree>
    <p:extLst>
      <p:ext uri="{BB962C8B-B14F-4D97-AF65-F5344CB8AC3E}">
        <p14:creationId xmlns:p14="http://schemas.microsoft.com/office/powerpoint/2010/main" val="294137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E6DCF839-E5BA-31A9-255A-88F38C9233FC}"/>
              </a:ext>
            </a:extLst>
          </p:cNvPr>
          <p:cNvSpPr/>
          <p:nvPr/>
        </p:nvSpPr>
        <p:spPr>
          <a:xfrm>
            <a:off x="1772239" y="3280528"/>
            <a:ext cx="395926" cy="25169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123D9838-8058-ECF9-23C6-5968AAF2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5C8E380-6AD7-3E13-CCBF-E5CD7116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11</a:t>
            </a:fld>
            <a:endParaRPr lang="ko-KR" altLang="en-US"/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DE87F330-151E-0C82-EB91-246A7D6D1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369904"/>
              </p:ext>
            </p:extLst>
          </p:nvPr>
        </p:nvGraphicFramePr>
        <p:xfrm>
          <a:off x="227013" y="2457450"/>
          <a:ext cx="11772899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351C3C-D7C1-9DE9-5C6E-0ACE10DC7F45}"/>
              </a:ext>
            </a:extLst>
          </p:cNvPr>
          <p:cNvSpPr txBox="1"/>
          <p:nvPr/>
        </p:nvSpPr>
        <p:spPr>
          <a:xfrm>
            <a:off x="236440" y="202488"/>
            <a:ext cx="3841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SNS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채널별 </a:t>
            </a:r>
            <a:r>
              <a:rPr lang="ko-KR" altLang="en-US" sz="2000">
                <a:solidFill>
                  <a:schemeClr val="tx2"/>
                </a:solidFill>
                <a:latin typeface="+mj-ea"/>
                <a:ea typeface="+mj-ea"/>
              </a:rPr>
              <a:t>오징어게임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언급량 추이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CA5F14-32CB-CAB6-7A0B-BD6C47FF3DB3}"/>
              </a:ext>
            </a:extLst>
          </p:cNvPr>
          <p:cNvSpPr txBox="1"/>
          <p:nvPr/>
        </p:nvSpPr>
        <p:spPr>
          <a:xfrm>
            <a:off x="236440" y="602598"/>
            <a:ext cx="724589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커뮤니티 채널과 네이버카페 채널에서의 정보량은 비교적 비례하는 경향을 보였으며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네이버카페 채널 대비 커뮤니티 채널에서의 반응이 현저히 높았지만 크게 유의미한 수준은 아님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*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커뮤니티 채널과 네이버카페 채널을 분리해서 보는 것은</a:t>
            </a:r>
            <a:b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  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대중콘텐츠의 경우 간혹 채널별 차이가 벌어지거나 심지어 반응이 다르게 나타나는 경우가 있기 때문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  <a:b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  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예를들어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네이버카페는 맘카페 영향력이 클 수 있고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커뮤니티는 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2030 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남성 중심으로 나타나기도 함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580B3-09EC-CAF5-B590-5F9B4AD65B6F}"/>
              </a:ext>
            </a:extLst>
          </p:cNvPr>
          <p:cNvSpPr txBox="1"/>
          <p:nvPr/>
        </p:nvSpPr>
        <p:spPr>
          <a:xfrm>
            <a:off x="1604946" y="2908494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</a:t>
            </a:r>
            <a:endParaRPr lang="en-US" altLang="ko-KR" sz="10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공개일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C679374-9BCC-1616-BAE4-FF2C1A30C645}"/>
              </a:ext>
            </a:extLst>
          </p:cNvPr>
          <p:cNvSpPr/>
          <p:nvPr/>
        </p:nvSpPr>
        <p:spPr>
          <a:xfrm>
            <a:off x="1772239" y="3299177"/>
            <a:ext cx="2696066" cy="2488881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872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5C1B0F7A-F681-950D-4A7A-BCB67428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D82DF0E-3E33-4CCA-D554-4940D9E4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5" name="그림 4" descr="텍스트, 폰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D0C7F110-F780-6207-C84A-5987E352B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838205"/>
            <a:ext cx="4443146" cy="3651495"/>
          </a:xfrm>
          <a:prstGeom prst="rect">
            <a:avLst/>
          </a:prstGeom>
        </p:spPr>
      </p:pic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94022D72-7982-ADA6-3306-48DE5F082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493865"/>
              </p:ext>
            </p:extLst>
          </p:nvPr>
        </p:nvGraphicFramePr>
        <p:xfrm>
          <a:off x="9132888" y="2457450"/>
          <a:ext cx="286702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20EF9006-7F4F-1771-BF5F-4899030A7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8137524"/>
              </p:ext>
            </p:extLst>
          </p:nvPr>
        </p:nvGraphicFramePr>
        <p:xfrm>
          <a:off x="6096000" y="2457450"/>
          <a:ext cx="286702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67774AF-EC23-6982-7F23-D9FD0E394F8E}"/>
              </a:ext>
            </a:extLst>
          </p:cNvPr>
          <p:cNvSpPr txBox="1"/>
          <p:nvPr/>
        </p:nvSpPr>
        <p:spPr>
          <a:xfrm>
            <a:off x="236440" y="202488"/>
            <a:ext cx="4639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[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커뮤니티 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&amp;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카페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]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+mj-ea"/>
                <a:ea typeface="+mj-ea"/>
              </a:rPr>
              <a:t>연관어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추출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ED084-276D-50C0-99AA-59E8165AC27A}"/>
              </a:ext>
            </a:extLst>
          </p:cNvPr>
          <p:cNvSpPr txBox="1"/>
          <p:nvPr/>
        </p:nvSpPr>
        <p:spPr>
          <a:xfrm>
            <a:off x="236440" y="602598"/>
            <a:ext cx="8582799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연관어를 보면 주로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‘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인물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’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이나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‘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배역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’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에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 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대한 언급이 많이 나타나는데</a:t>
            </a:r>
            <a:b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위로 나타난 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‘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공유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’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는 배우 공유를 지칭하는 내용도 있으나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</a:t>
            </a:r>
            <a:b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대부분은 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SNS 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게시물에서 흔히 나타나는 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‘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정보 공유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’ 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비중이 높아 인물로만 보면 안됨</a:t>
            </a:r>
            <a:endParaRPr lang="en-US" altLang="ko-KR" sz="1400">
              <a:solidFill>
                <a:srgbClr val="0E2841"/>
              </a:solidFill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주로는 이정재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이병헌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 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등이 상위에 언급되며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배우 못지 않게 황동혁 감독에 대한 언급 순위가 꽤 높은 것이 눈에 띔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244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9C9CDCD2-8D3B-DC1F-7752-B16CBCFF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3099410-F248-8292-4269-C22CE756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5" name="그림 4" descr="텍스트, 폰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6FB2C315-1061-C803-5672-4190AC848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2" y="2590991"/>
            <a:ext cx="5095618" cy="3798123"/>
          </a:xfrm>
          <a:prstGeom prst="rect">
            <a:avLst/>
          </a:prstGeom>
        </p:spPr>
      </p:pic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9E900BE6-2B69-55C4-D86E-12206AC27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38256"/>
              </p:ext>
            </p:extLst>
          </p:nvPr>
        </p:nvGraphicFramePr>
        <p:xfrm>
          <a:off x="9132888" y="2457450"/>
          <a:ext cx="286702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05D7CC6F-4B45-E347-EC66-7427BB25F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806155"/>
              </p:ext>
            </p:extLst>
          </p:nvPr>
        </p:nvGraphicFramePr>
        <p:xfrm>
          <a:off x="6096000" y="2457450"/>
          <a:ext cx="286702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ECCFE3-13C9-7CA8-BC87-0D77FC672A9A}"/>
              </a:ext>
            </a:extLst>
          </p:cNvPr>
          <p:cNvSpPr txBox="1"/>
          <p:nvPr/>
        </p:nvSpPr>
        <p:spPr>
          <a:xfrm>
            <a:off x="236440" y="202488"/>
            <a:ext cx="4639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[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커뮤니티 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&amp;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카페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]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+mj-ea"/>
                <a:ea typeface="+mj-ea"/>
              </a:rPr>
              <a:t>감성어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추출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4538B-BCA9-A516-0FA9-2941794319A5}"/>
              </a:ext>
            </a:extLst>
          </p:cNvPr>
          <p:cNvSpPr txBox="1"/>
          <p:nvPr/>
        </p:nvSpPr>
        <p:spPr>
          <a:xfrm>
            <a:off x="236440" y="602598"/>
            <a:ext cx="1013290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감성어를 보면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“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재밌다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는 키워드가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1,060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건으로 가장 많으며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“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재미없다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는 키워드는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257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건으로 상대적 저조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(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물론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재밌다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는 단일 키워드 외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재미있다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”, “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잘만들다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등의 키워드도 합쳐서 봐야 하지만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그러면 복잡해지므로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..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제외하고 보더라도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.)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부정적인 키워드 중에서는 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논란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이라는 키워드의 순위가 꽤 높은 것이 참 아쉬운 부분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..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530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7AA18522-98BE-BE3B-BF29-E4B8EF0B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BC6F6F4-87C5-F43A-529E-9ECB7406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14</a:t>
            </a:fld>
            <a:endParaRPr lang="ko-KR" altLang="en-US"/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A2E13838-8BA6-A207-EB42-5969B0142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413610"/>
              </p:ext>
            </p:extLst>
          </p:nvPr>
        </p:nvGraphicFramePr>
        <p:xfrm>
          <a:off x="227013" y="2457450"/>
          <a:ext cx="11737973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E8ED10-C680-A1F9-7B35-3DA3A3F18C3E}"/>
              </a:ext>
            </a:extLst>
          </p:cNvPr>
          <p:cNvSpPr txBox="1"/>
          <p:nvPr/>
        </p:nvSpPr>
        <p:spPr>
          <a:xfrm>
            <a:off x="236440" y="202488"/>
            <a:ext cx="5671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오징어게임에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대한 </a:t>
            </a:r>
            <a:r>
              <a:rPr lang="ko-KR" altLang="en-US" sz="200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긍정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&amp; </a:t>
            </a:r>
            <a:r>
              <a:rPr lang="ko-KR" altLang="en-US" sz="2000">
                <a:solidFill>
                  <a:schemeClr val="accent2"/>
                </a:solidFill>
                <a:latin typeface="+mj-ea"/>
                <a:ea typeface="+mj-ea"/>
              </a:rPr>
              <a:t>부정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주요 키워드 언급 추이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3F20E-C2F2-B8AF-43FF-CBA0A282CF8C}"/>
              </a:ext>
            </a:extLst>
          </p:cNvPr>
          <p:cNvSpPr txBox="1"/>
          <p:nvPr/>
        </p:nvSpPr>
        <p:spPr>
          <a:xfrm>
            <a:off x="236440" y="602598"/>
            <a:ext cx="772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긍부정 언급 추이를 보더라도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재밌다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는 긍정 키워드 언급량이 대체적으로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재미없다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는 반응을 상회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438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2C074375-18B8-D803-F68B-6420D28C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D03AEB9-FBB4-07C7-298E-39097286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15</a:t>
            </a:fld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1716058-2CA2-0A0D-026D-60FB4A305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800895"/>
              </p:ext>
            </p:extLst>
          </p:nvPr>
        </p:nvGraphicFramePr>
        <p:xfrm>
          <a:off x="422275" y="1392809"/>
          <a:ext cx="2038849" cy="5016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047">
                  <a:extLst>
                    <a:ext uri="{9D8B030D-6E8A-4147-A177-3AD203B41FA5}">
                      <a16:colId xmlns:a16="http://schemas.microsoft.com/office/drawing/2014/main" val="4136852891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3191141696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1793329957"/>
                    </a:ext>
                  </a:extLst>
                </a:gridCol>
              </a:tblGrid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순위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키워드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언급량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1991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재밌다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1078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068202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아쉽다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603108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기대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696358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4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재미 없다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958343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5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재밌는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774502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6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서늘하다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096094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7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궁금하다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26931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8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지루하다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448050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9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기다리다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600854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10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새로운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562823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11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긴장감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385217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12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재미없다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596034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13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기대하다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006430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14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잔인하다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19948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15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나쁘지않다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8193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16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기대되다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9430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17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기대하지않다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6772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18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별로이다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6119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19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좋다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2430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20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잘만들다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98375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21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재미있다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17545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22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연기 잘하다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38889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23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노잼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34037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24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몰입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405819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25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소름끼치다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936914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26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피곤하다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65788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27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안되다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933348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28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좋은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024909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29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다르다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199941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30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u="none" strike="noStrike" kern="1200">
                          <a:solidFill>
                            <a:schemeClr val="tx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망하다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70465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6BF235-A314-14E3-2110-C6A710591B9F}"/>
              </a:ext>
            </a:extLst>
          </p:cNvPr>
          <p:cNvSpPr txBox="1"/>
          <p:nvPr/>
        </p:nvSpPr>
        <p:spPr>
          <a:xfrm>
            <a:off x="355682" y="1115810"/>
            <a:ext cx="2183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[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여론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] “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재밌다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는 내용의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연관어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AABF2-979B-CBFC-77BB-309262AF4A0D}"/>
              </a:ext>
            </a:extLst>
          </p:cNvPr>
          <p:cNvSpPr txBox="1"/>
          <p:nvPr/>
        </p:nvSpPr>
        <p:spPr>
          <a:xfrm>
            <a:off x="3035432" y="1875934"/>
            <a:ext cx="778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주말에 모두 몰아서 봤습니다 일단 재밌었습니다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보다야 아쉽긴하지만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3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이 기다려지기에 </a:t>
            </a:r>
            <a:r>
              <a:rPr lang="ko-KR" altLang="en-US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이정도면 충분히 만족스럽습니다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endParaRPr lang="ko-KR" altLang="en-US" sz="12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ECF90-24B1-8088-C131-9EB5BA207D38}"/>
              </a:ext>
            </a:extLst>
          </p:cNvPr>
          <p:cNvSpPr txBox="1"/>
          <p:nvPr/>
        </p:nvSpPr>
        <p:spPr>
          <a:xfrm>
            <a:off x="2895601" y="2182922"/>
            <a:ext cx="6627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아쉽지만 매우 재밌습니다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개인적으로는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en-US" altLang="ko-KR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'</a:t>
            </a:r>
            <a:r>
              <a:rPr lang="ko-KR" altLang="en-US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죄수의 딜레마</a:t>
            </a:r>
            <a:r>
              <a:rPr lang="en-US" altLang="ko-KR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'</a:t>
            </a:r>
            <a:r>
              <a:rPr lang="ko-KR" altLang="en-US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를 섞어 드라마틱한 연출이 빛을 발했다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고 생각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endParaRPr lang="ko-KR" altLang="en-US" sz="12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BD1421-8E44-F1CE-59B8-BB3C59D36FE9}"/>
              </a:ext>
            </a:extLst>
          </p:cNvPr>
          <p:cNvSpPr txBox="1"/>
          <p:nvPr/>
        </p:nvSpPr>
        <p:spPr>
          <a:xfrm>
            <a:off x="3123415" y="2489910"/>
            <a:ext cx="784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지금 다보고 미국인 친구들이랑 재밌었다고 이야기 하다가 </a:t>
            </a:r>
            <a:r>
              <a:rPr lang="ko-KR" altLang="en-US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한국 커뮤니티 와보니까 전부 까고있는 분위기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네요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.”</a:t>
            </a:r>
            <a:endParaRPr lang="ko-KR" altLang="en-US" sz="12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716FE8-2E7F-DE70-3547-0DB778EDD54A}"/>
              </a:ext>
            </a:extLst>
          </p:cNvPr>
          <p:cNvSpPr txBox="1"/>
          <p:nvPr/>
        </p:nvSpPr>
        <p:spPr>
          <a:xfrm>
            <a:off x="3035432" y="2796898"/>
            <a:ext cx="3836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 </a:t>
            </a:r>
            <a:r>
              <a:rPr lang="ko-KR" altLang="en-US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하도 별로라고 하길래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봤는데 재밌는데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?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ㅋㅋ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endParaRPr lang="ko-KR" altLang="en-US" sz="12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3DE266-A9D9-BA98-41D6-984B0071BE5E}"/>
              </a:ext>
            </a:extLst>
          </p:cNvPr>
          <p:cNvSpPr txBox="1"/>
          <p:nvPr/>
        </p:nvSpPr>
        <p:spPr>
          <a:xfrm>
            <a:off x="3035432" y="3103886"/>
            <a:ext cx="9086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​이병헌이 연기를 너무 잘하네요 이정재를 압도하네요 ​​</a:t>
            </a:r>
            <a:r>
              <a:rPr lang="ko-KR" altLang="en-US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이병헌의 포스 연기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(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중간중간 서늘한 눈빛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)​+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강하늘 코믹 연기로 나쁘지 않게 봤습니다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endParaRPr lang="ko-KR" altLang="en-US" sz="12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4E0C09-6C84-4FDB-7A88-47EDF313964A}"/>
              </a:ext>
            </a:extLst>
          </p:cNvPr>
          <p:cNvSpPr txBox="1"/>
          <p:nvPr/>
        </p:nvSpPr>
        <p:spPr>
          <a:xfrm>
            <a:off x="2897785" y="3410874"/>
            <a:ext cx="5865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lang="ko-KR" altLang="en-US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​게임할때가 제일 재밌는데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게임을 잘 안한다 ㅠㅠ 마지막에 총씬 너무 길고 지루하고 고구마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endParaRPr lang="ko-KR" altLang="en-US" sz="12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DFADF6-DAE1-9AFC-27BA-89C4EF8C444D}"/>
              </a:ext>
            </a:extLst>
          </p:cNvPr>
          <p:cNvSpPr txBox="1"/>
          <p:nvPr/>
        </p:nvSpPr>
        <p:spPr>
          <a:xfrm>
            <a:off x="3187390" y="3717862"/>
            <a:ext cx="4387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역시 오징어게임이네 개재밌음ㅋㅋㅋ지금 </a:t>
            </a:r>
            <a:r>
              <a:rPr lang="en-US" altLang="ko-KR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3</a:t>
            </a:r>
            <a:r>
              <a:rPr lang="ko-KR" altLang="en-US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화 </a:t>
            </a:r>
            <a:r>
              <a:rPr lang="en-US" altLang="ko-KR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lang="ko-KR" altLang="en-US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화까진 지루했는데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endParaRPr lang="ko-KR" altLang="en-US" sz="12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7EC1F8-F075-A8E6-3D96-5E5521775FE2}"/>
              </a:ext>
            </a:extLst>
          </p:cNvPr>
          <p:cNvSpPr txBox="1"/>
          <p:nvPr/>
        </p:nvSpPr>
        <p:spPr>
          <a:xfrm>
            <a:off x="2785363" y="4024850"/>
            <a:ext cx="8239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lang="ko-KR" altLang="en-US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초기에 혹평이 많아서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안보고 지금봤는데 이게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..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혹평이 될건가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?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이미 알던 플롯이라 시즌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보다 긴장감은 떨어지지만 여전히 재밌는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endParaRPr lang="ko-KR" altLang="en-US" sz="12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C1E67-0952-D5A1-1490-F51217484435}"/>
              </a:ext>
            </a:extLst>
          </p:cNvPr>
          <p:cNvSpPr txBox="1"/>
          <p:nvPr/>
        </p:nvSpPr>
        <p:spPr>
          <a:xfrm>
            <a:off x="2895601" y="4331838"/>
            <a:ext cx="908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lang="ko-KR" altLang="en-US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혹평이 많이 보여서 기대 안하고 봤는데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 저는 진짜 재밌었어요 어느 부분에선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보다 낫네요</a:t>
            </a:r>
            <a:b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 제가 현실감이 안들어서 총격전을 진짜 싫어하는데 오겜 총격전은 캐릭터들이 하나씩 사연이 있어서인지 풀롯을 잘짜서인진 모르겠는데 재밌네요</a:t>
            </a:r>
            <a:b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 끝날때 아쉽더라구요 시즌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3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기다려봅니다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endParaRPr lang="ko-KR" altLang="en-US" sz="12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62A19C-259A-9058-D337-D6C18D91F18D}"/>
              </a:ext>
            </a:extLst>
          </p:cNvPr>
          <p:cNvSpPr txBox="1"/>
          <p:nvPr/>
        </p:nvSpPr>
        <p:spPr>
          <a:xfrm>
            <a:off x="2895601" y="1536188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+mn-ea"/>
              </a:rPr>
              <a:t>&lt; Real Buzz &gt;</a:t>
            </a:r>
            <a:endParaRPr lang="ko-KR" altLang="en-US" sz="1400"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19EE4B-F3D6-1A63-2C76-661F3DEFD57B}"/>
              </a:ext>
            </a:extLst>
          </p:cNvPr>
          <p:cNvSpPr txBox="1"/>
          <p:nvPr/>
        </p:nvSpPr>
        <p:spPr>
          <a:xfrm>
            <a:off x="3245055" y="4977380"/>
            <a:ext cx="7265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​시즌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은 안보고 있었는데 시즌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가 재밌어서 시즌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도 이제야 봤어요 재미없는건 아니지만 </a:t>
            </a:r>
            <a:r>
              <a:rPr lang="ko-KR" altLang="en-US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저는 시즌</a:t>
            </a:r>
            <a:r>
              <a:rPr lang="en-US" altLang="ko-KR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lang="ko-KR" altLang="en-US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가 더 재밌내요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endParaRPr lang="ko-KR" altLang="en-US" sz="12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16314E-5E7E-DB8F-8292-BE82F88097C8}"/>
              </a:ext>
            </a:extLst>
          </p:cNvPr>
          <p:cNvSpPr txBox="1"/>
          <p:nvPr/>
        </p:nvSpPr>
        <p:spPr>
          <a:xfrm>
            <a:off x="3650803" y="5284364"/>
            <a:ext cx="3111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lang="ko-KR" altLang="en-US" sz="12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재미없다그래서안볼라다가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 보는데 재밌는딩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...”</a:t>
            </a:r>
            <a:endParaRPr lang="ko-KR" altLang="en-US" sz="12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CE4797-BEEB-43D2-27DA-04B71842F745}"/>
              </a:ext>
            </a:extLst>
          </p:cNvPr>
          <p:cNvSpPr txBox="1"/>
          <p:nvPr/>
        </p:nvSpPr>
        <p:spPr>
          <a:xfrm>
            <a:off x="236440" y="202488"/>
            <a:ext cx="4373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시즌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2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를 재밌게 봤다는 내용만 추려서 본</a:t>
            </a:r>
            <a:b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연관어 및 실제 언급 내용</a:t>
            </a:r>
          </a:p>
        </p:txBody>
      </p:sp>
    </p:spTree>
    <p:extLst>
      <p:ext uri="{BB962C8B-B14F-4D97-AF65-F5344CB8AC3E}">
        <p14:creationId xmlns:p14="http://schemas.microsoft.com/office/powerpoint/2010/main" val="3032304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7BDEE-C285-0538-1FD5-68F87993C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C394B2D4-1CDF-EBC4-EEFE-5BCDD700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98B44BF-46BC-7A3F-0F1C-6B6553C0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8FAC2-3E32-D749-5688-5F2E4F9B5AEA}"/>
              </a:ext>
            </a:extLst>
          </p:cNvPr>
          <p:cNvSpPr txBox="1"/>
          <p:nvPr/>
        </p:nvSpPr>
        <p:spPr>
          <a:xfrm>
            <a:off x="2195741" y="1407106"/>
            <a:ext cx="7806944" cy="40626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Bef>
                <a:spcPts val="18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연관어 및 감성어 등을 통해 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SNS 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상에 언급된 시즌 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에 대한 세부 내용을 보면</a:t>
            </a:r>
            <a:b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재미없다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는 의견보다 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재밌다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는 의견이 꾸준히 높게 나타나는 것을 볼 수 있는데</a:t>
            </a:r>
            <a:endParaRPr lang="en-US" altLang="ko-KR" sz="14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 algn="ctr">
              <a:spcBef>
                <a:spcPts val="18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재밌다는 언급 내용을 자세히 들여다 보면 </a:t>
            </a:r>
            <a:r>
              <a:rPr lang="en-US" altLang="ko-KR" sz="1400">
                <a:latin typeface="+mn-ea"/>
              </a:rPr>
              <a:t>“</a:t>
            </a:r>
            <a:r>
              <a:rPr lang="ko-KR" altLang="en-US" sz="1400">
                <a:latin typeface="+mn-ea"/>
              </a:rPr>
              <a:t>초반에 혹평이 많아서 망설였다</a:t>
            </a:r>
            <a:r>
              <a:rPr lang="en-US" altLang="ko-KR" sz="1400">
                <a:latin typeface="+mn-ea"/>
              </a:rPr>
              <a:t>”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는 내용을 적지 않게 볼 수 있다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 algn="ctr">
              <a:spcBef>
                <a:spcPts val="18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어떤 콘텐츠든 당연히 호불호가 갈릴 수 있는 것인데 오징어게임 시즌 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의 경우는 유독</a:t>
            </a:r>
            <a:b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공개 직후 나타난 일부 초기 부정 반응이 선택 지연에 큰 영향을 미쳤다고 볼 수 있다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 algn="ctr">
              <a:spcBef>
                <a:spcPts val="18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모든 콘텐츠가 초기 반응에 따라 엇갈린 결과를 낳지 않냐고도 얘기할 수 있는데</a:t>
            </a:r>
            <a:b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오징어게임은 여기에 한가지가 더 있다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바로 </a:t>
            </a:r>
            <a:r>
              <a:rPr lang="ko-KR" altLang="en-US" sz="1400">
                <a:latin typeface="+mj-ea"/>
                <a:ea typeface="+mj-ea"/>
              </a:rPr>
              <a:t>해외 반응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이다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 algn="ctr">
              <a:spcBef>
                <a:spcPts val="18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오징어게임은 국내 뿐 아니라 해외에서도 열광하는 콘텐츠로 자리잡았기 때문에</a:t>
            </a:r>
            <a:b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공개 당시 국내 반응보다 해외 반응이 많이 기사화되면서 이게 국내 반응까지 영향을 미친 게 아닐까 싶다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 algn="ctr">
              <a:spcBef>
                <a:spcPts val="18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즉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해외에서의 일부 부정적인 평가가 언론을 통해 국내에 소개되었고</a:t>
            </a:r>
            <a:b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이를 접한 국내 여론 중 일부가 이에 동조하며 심리적 저항선을 만들어낸 것일지도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..</a:t>
            </a:r>
          </a:p>
          <a:p>
            <a:pPr algn="ctr">
              <a:spcBef>
                <a:spcPts val="18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과한 해석인가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? 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음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.. 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뭐 그럴수도 있다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5172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1928C-D424-31EB-5F1A-CD45D60BA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5F1BE4B4-9EA5-A185-9BAC-586BAD21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D83FDF3-09B7-9C09-AF3D-2ECD4AFA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E39172-8B6E-161D-D2C4-FAE9D31A7234}"/>
              </a:ext>
            </a:extLst>
          </p:cNvPr>
          <p:cNvSpPr txBox="1"/>
          <p:nvPr/>
        </p:nvSpPr>
        <p:spPr>
          <a:xfrm>
            <a:off x="3525135" y="1688009"/>
            <a:ext cx="1808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>
                <a:solidFill>
                  <a:schemeClr val="bg1"/>
                </a:solidFill>
              </a:rPr>
              <a:t>Part </a:t>
            </a:r>
            <a:r>
              <a:rPr lang="en-US" altLang="ko-KR" sz="440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en-US" altLang="ko-KR" sz="4400">
                <a:solidFill>
                  <a:schemeClr val="bg1"/>
                </a:solidFill>
              </a:rPr>
              <a:t>3</a:t>
            </a:r>
            <a:endParaRPr lang="ko-KR" altLang="en-US" sz="44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E64A8-7D9F-8999-10E1-0C2F290558F4}"/>
              </a:ext>
            </a:extLst>
          </p:cNvPr>
          <p:cNvSpPr txBox="1"/>
          <p:nvPr/>
        </p:nvSpPr>
        <p:spPr>
          <a:xfrm>
            <a:off x="3525135" y="2659559"/>
            <a:ext cx="5461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>
                <a:solidFill>
                  <a:schemeClr val="bg1"/>
                </a:solidFill>
              </a:rPr>
              <a:t>언론 </a:t>
            </a:r>
            <a:r>
              <a:rPr lang="en-US" altLang="ko-KR" sz="4400">
                <a:solidFill>
                  <a:schemeClr val="bg1"/>
                </a:solidFill>
              </a:rPr>
              <a:t>Vs. </a:t>
            </a:r>
            <a:r>
              <a:rPr lang="ko-KR" altLang="en-US" sz="4400">
                <a:solidFill>
                  <a:schemeClr val="bg1"/>
                </a:solidFill>
              </a:rPr>
              <a:t>여론 반응 비교</a:t>
            </a:r>
          </a:p>
        </p:txBody>
      </p:sp>
    </p:spTree>
    <p:extLst>
      <p:ext uri="{BB962C8B-B14F-4D97-AF65-F5344CB8AC3E}">
        <p14:creationId xmlns:p14="http://schemas.microsoft.com/office/powerpoint/2010/main" val="1269771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AB6-B7BD-8A43-DB59-56103A330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4E2C4260-6563-187B-3074-20AB76C4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57C305B-62C1-D351-9BA3-CD7F89E2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18</a:t>
            </a:fld>
            <a:endParaRPr lang="ko-KR" altLang="en-US"/>
          </a:p>
        </p:txBody>
      </p:sp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9B2AD1DF-2B0C-9B5F-DD09-8E2625E42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737890"/>
              </p:ext>
            </p:extLst>
          </p:nvPr>
        </p:nvGraphicFramePr>
        <p:xfrm>
          <a:off x="9132888" y="2457450"/>
          <a:ext cx="286702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34EE371F-FA6E-6D57-A788-00D1BDE0B7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815150"/>
              </p:ext>
            </p:extLst>
          </p:nvPr>
        </p:nvGraphicFramePr>
        <p:xfrm>
          <a:off x="6096000" y="2457450"/>
          <a:ext cx="286702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그림 5" descr="텍스트, 폰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973E0745-9809-1C29-E82C-66046CA73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9" y="2696109"/>
            <a:ext cx="4705351" cy="3765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45DD32-374D-FA4E-9884-014F88CBFFA3}"/>
              </a:ext>
            </a:extLst>
          </p:cNvPr>
          <p:cNvSpPr txBox="1"/>
          <p:nvPr/>
        </p:nvSpPr>
        <p:spPr>
          <a:xfrm>
            <a:off x="236440" y="202488"/>
            <a:ext cx="3810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[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언론 기사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]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+mj-ea"/>
                <a:ea typeface="+mj-ea"/>
              </a:rPr>
              <a:t>연관어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추출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2E3922-7083-6F68-A52E-6E5A8AB5A7C6}"/>
              </a:ext>
            </a:extLst>
          </p:cNvPr>
          <p:cNvSpPr txBox="1"/>
          <p:nvPr/>
        </p:nvSpPr>
        <p:spPr>
          <a:xfrm>
            <a:off x="236440" y="602598"/>
            <a:ext cx="5160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언론 기사에서도 배우에 대한 언급이 많이 되었는데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여론 반응과 마찬가지로 이정재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이병헌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황동혁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(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감독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)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순으로 언급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75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712AD01B-3705-27D1-51C7-023AAD9D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BF55E25-DB35-2AD7-EF0E-409C167E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46524-0808-BE8B-EDF4-CD8B333C4150}"/>
              </a:ext>
            </a:extLst>
          </p:cNvPr>
          <p:cNvSpPr txBox="1"/>
          <p:nvPr/>
        </p:nvSpPr>
        <p:spPr>
          <a:xfrm>
            <a:off x="2604477" y="1930326"/>
            <a:ext cx="6989413" cy="30162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Bef>
                <a:spcPts val="18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지금은 한 풀 꺾인 얘기지만</a:t>
            </a:r>
            <a:b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2024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년 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12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월 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&lt;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2&gt;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가 넷플릭스에 공개되면서 또 한 번 많은 사람들의 주목을 받았다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 algn="ctr">
              <a:spcBef>
                <a:spcPts val="18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우리나라 뿐만 아니라 전세계적으로 핫한 작품이라 단숨에 글로벌 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위를 찍었으나</a:t>
            </a:r>
            <a:b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웬일인지 그 인기가 그리 오래가지 못했다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 algn="ctr">
              <a:spcBef>
                <a:spcPts val="18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아니 어쩌면 공개 시점부터 호불호가 갈린다느니 재미가 없다느니 하는 말들이</a:t>
            </a:r>
            <a:b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여기저기서 터져 나왔고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이후로는 보지 않은 사람들에게까지 부정적인 영향을 미쳤다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 algn="ctr">
              <a:spcBef>
                <a:spcPts val="18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편향적이기는 하지만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주변에서 들어보면 재미없다는 사람이 별로 없던데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</a:t>
            </a:r>
            <a:b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나 역시 공개되는 날 몰아 봤지만 꽤 재미있었는데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온라인 상에서는 왜 다들 반응이 미지근할까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..</a:t>
            </a:r>
          </a:p>
          <a:p>
            <a:pPr algn="ctr">
              <a:spcBef>
                <a:spcPts val="1800"/>
              </a:spcBef>
            </a:pPr>
            <a:r>
              <a:rPr lang="ko-KR" altLang="en-US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진짜 그렇게 다들 재미없었나</a:t>
            </a:r>
            <a:r>
              <a:rPr lang="en-US" altLang="ko-KR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?</a:t>
            </a:r>
            <a:endParaRPr lang="ko-KR" altLang="en-US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5934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BB0CF-8DF6-D0DF-441A-56D8FFCF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3D9E10B1-2144-B8D3-D1A8-14262F67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72D9939-935E-D558-57F9-198FAA43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19</a:t>
            </a:fld>
            <a:endParaRPr lang="ko-KR" altLang="en-US"/>
          </a:p>
        </p:txBody>
      </p:sp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54F1D3E6-5C94-E118-AB38-AFEEEF648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088627"/>
              </p:ext>
            </p:extLst>
          </p:nvPr>
        </p:nvGraphicFramePr>
        <p:xfrm>
          <a:off x="9132888" y="2457450"/>
          <a:ext cx="286702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A3029967-A9C6-E228-CDFA-5561787F1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372244"/>
              </p:ext>
            </p:extLst>
          </p:nvPr>
        </p:nvGraphicFramePr>
        <p:xfrm>
          <a:off x="6096000" y="2457450"/>
          <a:ext cx="286702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그림 7" descr="텍스트, 폰트, 포스터, 그래픽 디자인이(가) 표시된 사진&#10;&#10;자동 생성된 설명">
            <a:extLst>
              <a:ext uri="{FF2B5EF4-FFF2-40B4-BE49-F238E27FC236}">
                <a16:creationId xmlns:a16="http://schemas.microsoft.com/office/drawing/2014/main" id="{6225919F-A53F-761B-39F6-7AC07A8B3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5" y="2716376"/>
            <a:ext cx="4881817" cy="3514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2DD84A-F2DA-F8F6-EE92-38D4B203DA8F}"/>
              </a:ext>
            </a:extLst>
          </p:cNvPr>
          <p:cNvSpPr txBox="1"/>
          <p:nvPr/>
        </p:nvSpPr>
        <p:spPr>
          <a:xfrm>
            <a:off x="236440" y="202488"/>
            <a:ext cx="3810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[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언론 기사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]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+mj-ea"/>
                <a:ea typeface="+mj-ea"/>
              </a:rPr>
              <a:t>감성어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추출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01B2CD-6CCB-30EF-7CF9-D565734D5871}"/>
              </a:ext>
            </a:extLst>
          </p:cNvPr>
          <p:cNvSpPr txBox="1"/>
          <p:nvPr/>
        </p:nvSpPr>
        <p:spPr>
          <a:xfrm>
            <a:off x="236440" y="602598"/>
            <a:ext cx="6106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감성어를 보면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긍정적인 반응보다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논란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에 대한 언급이 가장 많은 부분을 차지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2434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DE9D6-6B80-620C-A31A-DCBC3092A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7BAFD65E-B669-D2AE-9CC7-C612B668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7B8476E-1C64-1C1B-70B5-F2313191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20</a:t>
            </a:fld>
            <a:endParaRPr lang="ko-KR" altLang="en-US"/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22C04A8A-6C3A-5E9F-980D-71D7D8657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444819"/>
              </p:ext>
            </p:extLst>
          </p:nvPr>
        </p:nvGraphicFramePr>
        <p:xfrm>
          <a:off x="227013" y="2457450"/>
          <a:ext cx="11772899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367064-66FE-C8DC-4CE8-D70E74D8DDC6}"/>
              </a:ext>
            </a:extLst>
          </p:cNvPr>
          <p:cNvSpPr txBox="1"/>
          <p:nvPr/>
        </p:nvSpPr>
        <p:spPr>
          <a:xfrm>
            <a:off x="236440" y="202488"/>
            <a:ext cx="6867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[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언론 기사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]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오징어게임에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대한 </a:t>
            </a:r>
            <a:r>
              <a:rPr lang="ko-KR" altLang="en-US" sz="200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긍정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&amp; </a:t>
            </a:r>
            <a:r>
              <a:rPr lang="ko-KR" altLang="en-US" sz="2000">
                <a:solidFill>
                  <a:schemeClr val="accent2"/>
                </a:solidFill>
                <a:latin typeface="+mj-ea"/>
                <a:ea typeface="+mj-ea"/>
              </a:rPr>
              <a:t>부정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주요 키워드 언급 추이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A62B0-46B5-E582-D6C9-CA69A3B61F6C}"/>
              </a:ext>
            </a:extLst>
          </p:cNvPr>
          <p:cNvSpPr txBox="1"/>
          <p:nvPr/>
        </p:nvSpPr>
        <p:spPr>
          <a:xfrm>
            <a:off x="236440" y="602598"/>
            <a:ext cx="4445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긍정적인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호평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언급 기사는 상대적으로 저조한데 비해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논란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”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을 언급하는 부정적인 기사는 꾸준히 게재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2108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B3B5EA25-907C-833C-F517-DF9C7C827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9A1B930-47C2-B212-482D-B88EE325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21</a:t>
            </a:fld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94C7DD75-66A9-F29F-B706-E4FDE3C4A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9572"/>
              </p:ext>
            </p:extLst>
          </p:nvPr>
        </p:nvGraphicFramePr>
        <p:xfrm>
          <a:off x="422275" y="1571918"/>
          <a:ext cx="3549651" cy="4922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047">
                  <a:extLst>
                    <a:ext uri="{9D8B030D-6E8A-4147-A177-3AD203B41FA5}">
                      <a16:colId xmlns:a16="http://schemas.microsoft.com/office/drawing/2014/main" val="4136852891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3191141696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1793329957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4076698174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3504315884"/>
                    </a:ext>
                  </a:extLst>
                </a:gridCol>
              </a:tblGrid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순위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12/26~29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12/30~1/5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1/6~1/12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1/13~1/19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1991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이정재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배우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배우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배우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46068202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미국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이정재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이정재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감독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84603108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이병헌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이병헌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작품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작품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62696358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4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감독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작품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인터뷰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인터뷰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54958343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5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solidFill>
                            <a:schemeClr val="bg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글로벌</a:t>
                      </a:r>
                      <a:endParaRPr lang="ko-KR" altLang="en-US" sz="1000" b="0" i="0" u="none" strike="noStrike">
                        <a:solidFill>
                          <a:schemeClr val="bg1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시청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이병헌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이병헌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207774502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6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황동혁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감독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감독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이정재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125096094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7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전세계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solidFill>
                            <a:schemeClr val="bg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글로벌</a:t>
                      </a:r>
                      <a:endParaRPr lang="ko-KR" altLang="en-US" sz="1000" b="0" i="0" u="none" strike="noStrike">
                        <a:solidFill>
                          <a:schemeClr val="bg1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복수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solidFill>
                            <a:schemeClr val="bg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글로벌</a:t>
                      </a:r>
                      <a:endParaRPr lang="ko-KR" altLang="en-US" sz="1000" b="0" i="0" u="none" strike="noStrike">
                        <a:solidFill>
                          <a:schemeClr val="bg1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6931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8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배우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콘텐츠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대결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캐릭터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325448050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9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작품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복수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solidFill>
                            <a:schemeClr val="bg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글로벌</a:t>
                      </a:r>
                      <a:endParaRPr lang="ko-KR" altLang="en-US" sz="1000" b="0" i="0" u="none" strike="noStrike">
                        <a:solidFill>
                          <a:schemeClr val="bg1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영화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258600854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10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시청자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대결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인기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황동혁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49562823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11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복수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시청자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황동혁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인기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312385217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12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대결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황동혁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반응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서울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180596034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13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참가자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캐릭터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캐릭터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카페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399006430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14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캐릭터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공식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시청자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생각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93319948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15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관심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관심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카페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최승현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150978193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16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반응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사이트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연기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반응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9430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17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영화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기록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서울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복수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13666772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18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영국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온라인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종로구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빅뱅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214176119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19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시청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인기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시청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종로구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401682430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20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solidFill>
                            <a:schemeClr val="bg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해외</a:t>
                      </a:r>
                      <a:endParaRPr lang="ko-KR" altLang="en-US" sz="1000" b="0" i="0" u="none" strike="noStrike">
                        <a:solidFill>
                          <a:schemeClr val="bg1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반응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sns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연기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303898375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21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인기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영상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생각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촬영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249017545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22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뉴욕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미국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온라인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대결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92738889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23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평가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인터뷰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촬영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모습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56834037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24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기대감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인물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박성훈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시간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377405819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25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solidFill>
                            <a:schemeClr val="bg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뉴욕타임스</a:t>
                      </a:r>
                      <a:endParaRPr lang="ko-KR" altLang="en-US" sz="1000" b="0" i="0" u="none" strike="noStrike">
                        <a:solidFill>
                          <a:schemeClr val="bg1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영화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참가자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캐스팅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138936914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26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기록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박성훈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관심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대마초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41665788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27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사이트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연기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사이트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자리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59933348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28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타임스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성기훈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영화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시청자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353024909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29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서비스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전세계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출연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이름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238199941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30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임시완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순위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처음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출연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extLst>
                  <a:ext uri="{0D108BD9-81ED-4DB2-BD59-A6C34878D82A}">
                    <a16:rowId xmlns:a16="http://schemas.microsoft.com/office/drawing/2014/main" val="3217046507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9440DDAF-F771-FC35-C39A-A2137FBB8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1304"/>
              </p:ext>
            </p:extLst>
          </p:nvPr>
        </p:nvGraphicFramePr>
        <p:xfrm>
          <a:off x="6200775" y="1571918"/>
          <a:ext cx="3549651" cy="4917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047">
                  <a:extLst>
                    <a:ext uri="{9D8B030D-6E8A-4147-A177-3AD203B41FA5}">
                      <a16:colId xmlns:a16="http://schemas.microsoft.com/office/drawing/2014/main" val="4136852891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3191141696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1793329957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4076698174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3504315884"/>
                    </a:ext>
                  </a:extLst>
                </a:gridCol>
              </a:tblGrid>
              <a:tr h="1650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순위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12/26~29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12/30~1/5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1/6~1/12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1/13~1/19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19919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chemeClr val="accent2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스포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chemeClr val="accent2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스포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배우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감독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460682021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연기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배우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감독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배우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846031083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배우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연기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작품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이병헌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626963580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4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이정재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이정재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이정재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이정재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549583432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5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느낌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이병헌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chemeClr val="accent2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스포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황동혁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077745028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6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이병헌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감독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연기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연기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1250960946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7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캐릭터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캐릭터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이병헌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작품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50269311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8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감독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작품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인터뷰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인터뷰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254480505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9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마지막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느낌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반응</a:t>
                      </a:r>
                    </a:p>
                  </a:txBody>
                  <a:tcPr marL="9525" marR="952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캐릭터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586008541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10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오겜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장면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캐릭터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미국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495628236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11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장면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영화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황동혁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반응</a:t>
                      </a:r>
                    </a:p>
                  </a:txBody>
                  <a:tcPr marL="9525" marR="952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852176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12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재미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반응</a:t>
                      </a:r>
                    </a:p>
                  </a:txBody>
                  <a:tcPr marL="9525" marR="952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해외</a:t>
                      </a:r>
                    </a:p>
                  </a:txBody>
                  <a:tcPr marL="9525" marR="952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영화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1805960344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13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스토리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오겜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박성훈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인기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990064304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14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영화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해외</a:t>
                      </a:r>
                    </a:p>
                  </a:txBody>
                  <a:tcPr marL="9525" marR="952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오겜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해외</a:t>
                      </a:r>
                    </a:p>
                  </a:txBody>
                  <a:tcPr marL="9525" marR="952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199482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15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생각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박성훈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사진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영상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1509781930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16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반응</a:t>
                      </a:r>
                    </a:p>
                  </a:txBody>
                  <a:tcPr marL="9525" marR="952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참가자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미국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chemeClr val="accent2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스포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023494303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17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황동혁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박규영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참가자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136667722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18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해외</a:t>
                      </a:r>
                    </a:p>
                  </a:txBody>
                  <a:tcPr marL="9525" marR="9525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스토리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영화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캐스팅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141761198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19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작품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출연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장면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장면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4016824300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20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넷플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영상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박성훈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038983752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21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참가자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임시완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인기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오겜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490175451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22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결말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디카프리오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조유리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재미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927388895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23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정주행</a:t>
                      </a:r>
                    </a:p>
                  </a:txBody>
                  <a:tcPr marL="9525" marR="9525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재미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서울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조유리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568340379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24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임시완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전재준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임시완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인스타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774058193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25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후기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인기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스토리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빅뱅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1389369141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26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이진욱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마지막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sns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시청자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416657881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27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주말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조유리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참가자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얼음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599333486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28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황동혁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미국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글로벌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최승현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530249098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29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이해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생각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넷플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넷플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381999418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30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주인공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넷플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여자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2170465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1F33C7-8B52-A170-9114-1B2561E98F72}"/>
              </a:ext>
            </a:extLst>
          </p:cNvPr>
          <p:cNvSpPr txBox="1"/>
          <p:nvPr/>
        </p:nvSpPr>
        <p:spPr>
          <a:xfrm>
            <a:off x="355682" y="1294919"/>
            <a:ext cx="2119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[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언론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]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주 단위 </a:t>
            </a:r>
            <a:r>
              <a:rPr lang="ko-KR" altLang="en-US" sz="1200">
                <a:latin typeface="+mj-ea"/>
                <a:ea typeface="+mj-ea"/>
              </a:rPr>
              <a:t>연관어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 순위 비교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8A06E-5B04-C46D-7693-B9682C503221}"/>
              </a:ext>
            </a:extLst>
          </p:cNvPr>
          <p:cNvSpPr txBox="1"/>
          <p:nvPr/>
        </p:nvSpPr>
        <p:spPr>
          <a:xfrm>
            <a:off x="6115050" y="1294919"/>
            <a:ext cx="2569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[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커뮤니티 등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]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주 단위 </a:t>
            </a:r>
            <a:r>
              <a:rPr lang="ko-KR" altLang="en-US" sz="1200">
                <a:latin typeface="+mj-ea"/>
                <a:ea typeface="+mj-ea"/>
              </a:rPr>
              <a:t>연관어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 순위 비교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41220-0115-5D6F-AE3B-D2EEAFA173EA}"/>
              </a:ext>
            </a:extLst>
          </p:cNvPr>
          <p:cNvSpPr txBox="1"/>
          <p:nvPr/>
        </p:nvSpPr>
        <p:spPr>
          <a:xfrm>
            <a:off x="236440" y="202488"/>
            <a:ext cx="4661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언론과 여론 반응 비교 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: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주 단위 </a:t>
            </a:r>
            <a:r>
              <a:rPr lang="ko-KR" altLang="en-US" sz="2000">
                <a:solidFill>
                  <a:schemeClr val="tx2"/>
                </a:solidFill>
                <a:latin typeface="+mj-ea"/>
                <a:ea typeface="+mj-ea"/>
              </a:rPr>
              <a:t>연관어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순위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A2A66-79E4-32CF-56D9-E5C3BFFC47F0}"/>
              </a:ext>
            </a:extLst>
          </p:cNvPr>
          <p:cNvSpPr txBox="1"/>
          <p:nvPr/>
        </p:nvSpPr>
        <p:spPr>
          <a:xfrm>
            <a:off x="236440" y="602598"/>
            <a:ext cx="6462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순위 변동의 차이는 있지만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대체로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‘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해외 반응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’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에 대한 키워드가 양쪽 다 상위에 차지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460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61175-A922-F887-F7D0-363C22301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9A05C235-DB97-1E58-3AFB-281CC231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53067F8-B840-DF15-EE2B-0456D71D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22</a:t>
            </a:fld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9966D69D-2CCE-DDD0-3B52-80D444D86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230809"/>
              </p:ext>
            </p:extLst>
          </p:nvPr>
        </p:nvGraphicFramePr>
        <p:xfrm>
          <a:off x="422275" y="1571918"/>
          <a:ext cx="3549651" cy="4922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047">
                  <a:extLst>
                    <a:ext uri="{9D8B030D-6E8A-4147-A177-3AD203B41FA5}">
                      <a16:colId xmlns:a16="http://schemas.microsoft.com/office/drawing/2014/main" val="4136852891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3191141696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1793329957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4076698174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3504315884"/>
                    </a:ext>
                  </a:extLst>
                </a:gridCol>
              </a:tblGrid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순위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12/26~29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12/30~1/5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1/6~1/12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1/13~1/19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1991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새로운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차지하다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논란</a:t>
                      </a:r>
                    </a:p>
                  </a:txBody>
                  <a:tcPr marL="9525" marR="952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다양한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46068202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다양한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화제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다양한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달성하다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84603108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기대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논란</a:t>
                      </a:r>
                    </a:p>
                  </a:txBody>
                  <a:tcPr marL="9525" marR="952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화제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논란</a:t>
                      </a:r>
                    </a:p>
                  </a:txBody>
                  <a:tcPr marL="9525" marR="9525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96358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4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차지하다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새로운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차지하다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새로운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54958343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5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호평</a:t>
                      </a:r>
                    </a:p>
                  </a:txBody>
                  <a:tcPr marL="9525" marR="95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흥행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세계적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사랑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07774502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6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기다리다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기대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사랑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세계적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125096094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7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세계적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세계적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웃음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화제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5026931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8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경험하다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호평</a:t>
                      </a:r>
                    </a:p>
                  </a:txBody>
                  <a:tcPr marL="9525" marR="95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새로운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사로잡다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25448050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9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화제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다양한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흥행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고민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58600854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10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높다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긴장감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크다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크다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49562823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11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기대하다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강렬한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호평</a:t>
                      </a:r>
                    </a:p>
                  </a:txBody>
                  <a:tcPr marL="9525" marR="95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다채로운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12385217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12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스타일리시한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압도적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활약하다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차지하다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180596034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13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강렬한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달성하다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기대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부끄러운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99006430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14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흥행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성공하다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강렬한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즐기다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93319948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15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실망스럽다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석권하다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논란되다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석권하다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150978193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16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충격적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눈길 끌다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충격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수상하다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02349430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17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긴장감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오해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긴장감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호평</a:t>
                      </a:r>
                    </a:p>
                  </a:txBody>
                  <a:tcPr marL="9525" marR="95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6772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18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폭력적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비판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애정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흥행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14176119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19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스타일리시하다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빛삭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즐기다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웃음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401682430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20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끔찍한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유명한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고민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디스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03898375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21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베일 벗다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좋은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유지하다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잘못되다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49017545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22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나쁜 습관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짝퉁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뜨거운 반응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믿음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92738889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23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부족하다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적극적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충격적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경험하다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56834037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24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몰입하다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웃음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이례적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폭발적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77405819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25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폭발적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불법유통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의혹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유지하다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138936914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26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주목하다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강렬한 인상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진심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신중한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41665788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27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극대화시키다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사랑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요구하다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닮다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59933348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28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구매하다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유지하다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좋은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큰 사랑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53024909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29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기발하다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높다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인기 끌다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진심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38199941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30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비판하다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인기있는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사로잡다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피해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217046507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F73DCD9-F903-BF8B-5C8C-4806B9CD1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280444"/>
              </p:ext>
            </p:extLst>
          </p:nvPr>
        </p:nvGraphicFramePr>
        <p:xfrm>
          <a:off x="6200775" y="1571918"/>
          <a:ext cx="3549651" cy="4917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047">
                  <a:extLst>
                    <a:ext uri="{9D8B030D-6E8A-4147-A177-3AD203B41FA5}">
                      <a16:colId xmlns:a16="http://schemas.microsoft.com/office/drawing/2014/main" val="4136852891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3191141696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1793329957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4076698174"/>
                    </a:ext>
                  </a:extLst>
                </a:gridCol>
                <a:gridCol w="755401">
                  <a:extLst>
                    <a:ext uri="{9D8B030D-6E8A-4147-A177-3AD203B41FA5}">
                      <a16:colId xmlns:a16="http://schemas.microsoft.com/office/drawing/2014/main" val="3504315884"/>
                    </a:ext>
                  </a:extLst>
                </a:gridCol>
              </a:tblGrid>
              <a:tr h="1650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순위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12/26~29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12/30~1/5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1/6~1/12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1/13~1/19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63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19919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재밌다</a:t>
                      </a:r>
                    </a:p>
                  </a:txBody>
                  <a:tcPr marL="9525" marR="95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재밌다</a:t>
                      </a:r>
                    </a:p>
                  </a:txBody>
                  <a:tcPr marL="9525" marR="95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재밌다</a:t>
                      </a:r>
                    </a:p>
                  </a:txBody>
                  <a:tcPr marL="9525" marR="95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재밌다</a:t>
                      </a:r>
                    </a:p>
                  </a:txBody>
                  <a:tcPr marL="9525" marR="95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682021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기다리다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흥행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논란</a:t>
                      </a:r>
                    </a:p>
                  </a:txBody>
                  <a:tcPr marL="9525" marR="952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논란</a:t>
                      </a:r>
                    </a:p>
                  </a:txBody>
                  <a:tcPr marL="9525" marR="9525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031083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기대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새로운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잘하다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좋다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626963580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4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궁금하다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세계적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좋다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다르다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549583432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5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아쉽다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논란</a:t>
                      </a:r>
                    </a:p>
                  </a:txBody>
                  <a:tcPr marL="9525" marR="952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가능하다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흥행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077745028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6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재미 없다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재미있다</a:t>
                      </a:r>
                    </a:p>
                  </a:txBody>
                  <a:tcPr marL="9525" marR="95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궁금하다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충격적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1250960946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7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기대되다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좋다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흥행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새로운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50269311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8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새로운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아쉽다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비슷하다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밀려나다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254480505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9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기대하다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기대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다양한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크다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586008541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10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지루하다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연기 잘하다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다르다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신기하다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495628236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11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좋다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잔인하다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좋아하다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좋아하다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123852176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12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망하다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기대하다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루머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평온하다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1805960344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13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긴장감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궁금하다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아쉽다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재미있다</a:t>
                      </a:r>
                    </a:p>
                  </a:txBody>
                  <a:tcPr marL="9525" marR="95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064304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14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재미있다</a:t>
                      </a:r>
                    </a:p>
                  </a:txBody>
                  <a:tcPr marL="9525" marR="95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재미 없다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미치다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비슷하다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933199482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15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잔인하다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올킬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재미있다</a:t>
                      </a:r>
                    </a:p>
                  </a:txBody>
                  <a:tcPr marL="9525" marR="95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재밌는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1509781930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16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노잼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잘하다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기대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유지하다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023494303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17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별로이다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재미없다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화제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궁금하다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136667722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18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재미없다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망하다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새로운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기다리다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141761198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19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몰입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차지하다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잔인하다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잔인하다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4016824300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20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흥행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미치다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차지하다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별로이다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038983752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21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연기 잘하다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몰입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크다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닮다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490175451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22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실망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좋은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우승자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다양한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927388895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23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충격적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크다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적극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핫하다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568340379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24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미치다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우승자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사랑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차지하다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774058193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25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세계적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유명한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빛삭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잘하다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1389369141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26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유명한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나쁘지않다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충격적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즐기다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416657881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27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웃기다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빛삭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웃기다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부끄러운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599333486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28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잘만들다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잘만들다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헤어지다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따라하다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530249098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29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크다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별로이다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요구하다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유명한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2381999418"/>
                  </a:ext>
                </a:extLst>
              </a:tr>
              <a:tr h="15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30</a:t>
                      </a:r>
                      <a:endParaRPr lang="en-US" altLang="ko-KR" sz="1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380" marR="63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좋은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정확한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수상하다</a:t>
                      </a: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재미있는</a:t>
                      </a: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32170465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52E1A5-6243-0B25-3187-C48AF3857118}"/>
              </a:ext>
            </a:extLst>
          </p:cNvPr>
          <p:cNvSpPr txBox="1"/>
          <p:nvPr/>
        </p:nvSpPr>
        <p:spPr>
          <a:xfrm>
            <a:off x="355682" y="1294919"/>
            <a:ext cx="2119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[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언론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]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주 단위 </a:t>
            </a:r>
            <a:r>
              <a:rPr lang="ko-KR" altLang="en-US" sz="1200">
                <a:latin typeface="+mj-ea"/>
                <a:ea typeface="+mj-ea"/>
              </a:rPr>
              <a:t>감성어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 순위 비교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83FAA-4B1B-7BD3-1406-DDBE94ED8C89}"/>
              </a:ext>
            </a:extLst>
          </p:cNvPr>
          <p:cNvSpPr txBox="1"/>
          <p:nvPr/>
        </p:nvSpPr>
        <p:spPr>
          <a:xfrm>
            <a:off x="6115050" y="1294919"/>
            <a:ext cx="2569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[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커뮤니티 등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]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주 단위 </a:t>
            </a:r>
            <a:r>
              <a:rPr lang="ko-KR" altLang="en-US" sz="1200">
                <a:latin typeface="+mj-ea"/>
                <a:ea typeface="+mj-ea"/>
              </a:rPr>
              <a:t>감성어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 순위 비교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8C75E-E582-ADA6-64D0-2BEE76F3BB17}"/>
              </a:ext>
            </a:extLst>
          </p:cNvPr>
          <p:cNvSpPr txBox="1"/>
          <p:nvPr/>
        </p:nvSpPr>
        <p:spPr>
          <a:xfrm>
            <a:off x="236440" y="202488"/>
            <a:ext cx="4661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언론과 여론 반응 비교 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: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주 단위 </a:t>
            </a:r>
            <a:r>
              <a:rPr lang="ko-KR" altLang="en-US" sz="2000">
                <a:solidFill>
                  <a:schemeClr val="tx2"/>
                </a:solidFill>
                <a:latin typeface="+mj-ea"/>
                <a:ea typeface="+mj-ea"/>
              </a:rPr>
              <a:t>감성어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순위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FA4A36-2A9F-7B62-9BB4-C573FF437D40}"/>
              </a:ext>
            </a:extLst>
          </p:cNvPr>
          <p:cNvSpPr txBox="1"/>
          <p:nvPr/>
        </p:nvSpPr>
        <p:spPr>
          <a:xfrm>
            <a:off x="236440" y="602598"/>
            <a:ext cx="407034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공개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주차부터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‘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논란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’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키워드가 상위 등극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유지</a:t>
            </a: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언론에서 긍정적인 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‘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호평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’ 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언급은 꾸준히 순위 하락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6630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2FB51-F0C0-D2E3-54B6-6E14F5C94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C2469E59-1019-B2B6-5D64-9A62AEBE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DB735F0-5262-B535-60B8-8B67A1F4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03E78-7C5A-6FE9-403E-1EFD8C4EA11F}"/>
              </a:ext>
            </a:extLst>
          </p:cNvPr>
          <p:cNvSpPr txBox="1"/>
          <p:nvPr/>
        </p:nvSpPr>
        <p:spPr>
          <a:xfrm>
            <a:off x="1854923" y="1268603"/>
            <a:ext cx="8501045" cy="43396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ko-KR" sz="1400">
                <a:latin typeface="맑은 고딕" panose="020B0503020000020004" pitchFamily="50" charset="-127"/>
                <a:ea typeface="맑은 고딕" panose="020B0503020000020004" pitchFamily="50" charset="-127"/>
              </a:rPr>
              <a:t>『</a:t>
            </a:r>
            <a:r>
              <a:rPr lang="ko-KR" altLang="en-US" sz="1400">
                <a:latin typeface="+mj-ea"/>
                <a:ea typeface="+mj-ea"/>
              </a:rPr>
              <a:t>침묵의 나선 이론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 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(Spiral of Silence Theory)</a:t>
            </a:r>
            <a:r>
              <a:rPr lang="en-US" altLang="ko-KR" sz="1400">
                <a:latin typeface="맑은 고딕" panose="020B0503020000020004" pitchFamily="50" charset="-127"/>
                <a:ea typeface="맑은 고딕" panose="020B0503020000020004" pitchFamily="50" charset="-127"/>
              </a:rPr>
              <a:t>』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이라는 게 있다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독일의 정치학자가 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1970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년대에 제안한 이론인데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</a:t>
            </a:r>
            <a:b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사람들이 여론의 흐름을 인식하고 그에 따라 자신의 의견을 공개적으로 표현할지 여부를 결정한다는 개념이다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 algn="ctr">
              <a:spcBef>
                <a:spcPts val="12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즉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특정 이슈에 대한 의견을 표현할 때 지배적인 의견이 무엇인지 끊임없이 감지하고 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- (Sensing the Majority Opinion)</a:t>
            </a:r>
            <a:b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자신이 소수 의견에 속한다고 느낄 경우 발언을 자제하거나 침묵하며 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- (Silencing of the Minority)</a:t>
            </a:r>
            <a:b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반대로 다수에 속한다고 느낄 경우 적극적으로 의견을 표출하게 된다는 것이다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- (Amplification of the Majority)</a:t>
            </a:r>
          </a:p>
          <a:p>
            <a:pPr algn="ctr">
              <a:spcBef>
                <a:spcPts val="1200"/>
              </a:spcBef>
            </a:pPr>
            <a:endParaRPr lang="en-US" altLang="ko-KR" sz="14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 algn="ctr">
              <a:spcBef>
                <a:spcPts val="12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지금 생각하면 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“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당연한 얘기 아니야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?”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라고 느낄 정도인데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인터넷 때문에 그렇다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 algn="ctr">
              <a:spcBef>
                <a:spcPts val="12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대중의 지배적인 의견이 무엇인지를 실시간으로 알아볼 수 있는 창구가 생겼기 때문에</a:t>
            </a:r>
            <a:b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사람들은 오히려 더 자신의 의견을 생각보다 더 강하게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또 빈번하게 표출하거나 아예 더 쉽게 침묵한다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 algn="ctr">
              <a:spcBef>
                <a:spcPts val="1200"/>
              </a:spcBef>
            </a:pPr>
            <a:endParaRPr lang="en-US" altLang="ko-KR" sz="14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 algn="ctr">
              <a:spcBef>
                <a:spcPts val="12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 시즌 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가 정말 재미있는지 재미없는지는 개인에게 달려 있다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 algn="ctr">
              <a:spcBef>
                <a:spcPts val="12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주변에서 재미없다고 한들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SNS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에서는 실제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(?) 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재미있다는 의견이 많았다고 한들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</a:t>
            </a: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 그건 별로 중요하지 않다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 algn="ctr">
              <a:spcBef>
                <a:spcPts val="1200"/>
              </a:spcBef>
            </a:pP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나를 제외한 여론의 전반적인 반응과 언론 기사 속 내용을 충분히 살펴보되</a:t>
            </a:r>
            <a:b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나의 생각과 의견이 휩쓸리지 않을만큼만 참고하고 자유롭게 의견을 서술할 수 있는 문화가 필요하다</a:t>
            </a:r>
            <a:r>
              <a:rPr lang="en-US" altLang="ko-KR" sz="14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6330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E6487-F75C-8C3C-011D-33DB4B417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B1A116CE-FBBF-F509-4160-5C609BE6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009ED1B-A597-1371-871E-A0BF1736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24</a:t>
            </a:fld>
            <a:endParaRPr lang="ko-KR" altLang="en-US"/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C055C355-12E2-DB04-8738-5B6D5D329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7322623"/>
              </p:ext>
            </p:extLst>
          </p:nvPr>
        </p:nvGraphicFramePr>
        <p:xfrm>
          <a:off x="227013" y="2457450"/>
          <a:ext cx="6992937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352D932-3DD7-7454-40AD-CD90DCCB5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17036"/>
              </p:ext>
            </p:extLst>
          </p:nvPr>
        </p:nvGraphicFramePr>
        <p:xfrm>
          <a:off x="7734300" y="2288180"/>
          <a:ext cx="3448050" cy="4201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5232">
                  <a:extLst>
                    <a:ext uri="{9D8B030D-6E8A-4147-A177-3AD203B41FA5}">
                      <a16:colId xmlns:a16="http://schemas.microsoft.com/office/drawing/2014/main" val="2983833348"/>
                    </a:ext>
                  </a:extLst>
                </a:gridCol>
                <a:gridCol w="1682818">
                  <a:extLst>
                    <a:ext uri="{9D8B030D-6E8A-4147-A177-3AD203B41FA5}">
                      <a16:colId xmlns:a16="http://schemas.microsoft.com/office/drawing/2014/main" val="1017006295"/>
                    </a:ext>
                  </a:extLst>
                </a:gridCol>
              </a:tblGrid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연관키워드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월간검색수</a:t>
                      </a:r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(</a:t>
                      </a:r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모바일</a:t>
                      </a:r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)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04407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오징어게임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1,095,200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extLst>
                  <a:ext uri="{0D108BD9-81ED-4DB2-BD59-A6C34878D82A}">
                    <a16:rowId xmlns:a16="http://schemas.microsoft.com/office/drawing/2014/main" val="2489055623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오징어게임옷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26,200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extLst>
                  <a:ext uri="{0D108BD9-81ED-4DB2-BD59-A6C34878D82A}">
                    <a16:rowId xmlns:a16="http://schemas.microsoft.com/office/drawing/2014/main" val="217267305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오징어게임굿즈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19,900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extLst>
                  <a:ext uri="{0D108BD9-81ED-4DB2-BD59-A6C34878D82A}">
                    <a16:rowId xmlns:a16="http://schemas.microsoft.com/office/drawing/2014/main" val="1232498528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오징어게임가면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15,600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extLst>
                  <a:ext uri="{0D108BD9-81ED-4DB2-BD59-A6C34878D82A}">
                    <a16:rowId xmlns:a16="http://schemas.microsoft.com/office/drawing/2014/main" val="2430025444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타투스티커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8,330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extLst>
                  <a:ext uri="{0D108BD9-81ED-4DB2-BD59-A6C34878D82A}">
                    <a16:rowId xmlns:a16="http://schemas.microsoft.com/office/drawing/2014/main" val="2653197148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할로윈데이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6,510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extLst>
                  <a:ext uri="{0D108BD9-81ED-4DB2-BD59-A6C34878D82A}">
                    <a16:rowId xmlns:a16="http://schemas.microsoft.com/office/drawing/2014/main" val="2387595886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비석치기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6,320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731278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오징어게임츄리닝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5,630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extLst>
                  <a:ext uri="{0D108BD9-81ED-4DB2-BD59-A6C34878D82A}">
                    <a16:rowId xmlns:a16="http://schemas.microsoft.com/office/drawing/2014/main" val="2384638305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오징어게임코스튬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3,050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extLst>
                  <a:ext uri="{0D108BD9-81ED-4DB2-BD59-A6C34878D82A}">
                    <a16:rowId xmlns:a16="http://schemas.microsoft.com/office/drawing/2014/main" val="3992741864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오징어게임의상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3,020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extLst>
                  <a:ext uri="{0D108BD9-81ED-4DB2-BD59-A6C34878D82A}">
                    <a16:rowId xmlns:a16="http://schemas.microsoft.com/office/drawing/2014/main" val="3151505679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오징어게임체육복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2,310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extLst>
                  <a:ext uri="{0D108BD9-81ED-4DB2-BD59-A6C34878D82A}">
                    <a16:rowId xmlns:a16="http://schemas.microsoft.com/office/drawing/2014/main" val="905096690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오징어게임콜라보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2,280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extLst>
                  <a:ext uri="{0D108BD9-81ED-4DB2-BD59-A6C34878D82A}">
                    <a16:rowId xmlns:a16="http://schemas.microsoft.com/office/drawing/2014/main" val="2305726208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오징어게임트레이닝복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2,000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extLst>
                  <a:ext uri="{0D108BD9-81ED-4DB2-BD59-A6C34878D82A}">
                    <a16:rowId xmlns:a16="http://schemas.microsoft.com/office/drawing/2014/main" val="2737619694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오징어게임마스크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1,980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extLst>
                  <a:ext uri="{0D108BD9-81ED-4DB2-BD59-A6C34878D82A}">
                    <a16:rowId xmlns:a16="http://schemas.microsoft.com/office/drawing/2014/main" val="656427011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오징어게임코스프레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1,650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extLst>
                  <a:ext uri="{0D108BD9-81ED-4DB2-BD59-A6C34878D82A}">
                    <a16:rowId xmlns:a16="http://schemas.microsoft.com/office/drawing/2014/main" val="3038083848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고누놀이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1,470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217800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오징어게임추리닝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1,410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extLst>
                  <a:ext uri="{0D108BD9-81ED-4DB2-BD59-A6C34878D82A}">
                    <a16:rowId xmlns:a16="http://schemas.microsoft.com/office/drawing/2014/main" val="914276998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전래놀이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1,240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856125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할로윈코스튬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1,090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extLst>
                  <a:ext uri="{0D108BD9-81ED-4DB2-BD59-A6C34878D82A}">
                    <a16:rowId xmlns:a16="http://schemas.microsoft.com/office/drawing/2014/main" val="2792255084"/>
                  </a:ext>
                </a:extLst>
              </a:tr>
              <a:tr h="2000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반티사이트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800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6524" marR="6524" marT="6524" marB="0" anchor="ctr"/>
                </a:tc>
                <a:extLst>
                  <a:ext uri="{0D108BD9-81ED-4DB2-BD59-A6C34878D82A}">
                    <a16:rowId xmlns:a16="http://schemas.microsoft.com/office/drawing/2014/main" val="26029524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A81770-60F4-6550-773C-2483A5D074D1}"/>
              </a:ext>
            </a:extLst>
          </p:cNvPr>
          <p:cNvSpPr txBox="1"/>
          <p:nvPr/>
        </p:nvSpPr>
        <p:spPr>
          <a:xfrm>
            <a:off x="236440" y="202488"/>
            <a:ext cx="5277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[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참고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]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 시즌 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2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에 대한 네이버 검색 추이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561AC-ECE7-4FF2-FF7A-E095219DDB69}"/>
              </a:ext>
            </a:extLst>
          </p:cNvPr>
          <p:cNvSpPr txBox="1"/>
          <p:nvPr/>
        </p:nvSpPr>
        <p:spPr>
          <a:xfrm>
            <a:off x="236440" y="602598"/>
            <a:ext cx="861165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검색 추이도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SNS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와 크게 다르지는 않다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공개 직후 급등했다가 하향세를 보였다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다만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연관 검색어를 보면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비석치기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고누놀이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(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공기놀이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?), 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전래놀이 등으로 관심이 확장된 것은 흥미로운 지점이다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0229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231C703F-0507-D269-0B66-CA4ECABD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F639A10-58AE-0F40-05E1-A62B2284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76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5E931AE6-BA21-93CF-2894-742FD535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E515E1F-9571-5D9D-841C-A42244C4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5" name="그림 4" descr="텍스트, 전자제품, 스크린샷, 인간의 얼굴이(가) 표시된 사진&#10;&#10;자동 생성된 설명">
            <a:extLst>
              <a:ext uri="{FF2B5EF4-FFF2-40B4-BE49-F238E27FC236}">
                <a16:creationId xmlns:a16="http://schemas.microsoft.com/office/drawing/2014/main" id="{3B653AA6-73BA-2972-B571-E8BB4E584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4" y="1423775"/>
            <a:ext cx="3002725" cy="2488349"/>
          </a:xfrm>
          <a:prstGeom prst="rect">
            <a:avLst/>
          </a:prstGeom>
        </p:spPr>
      </p:pic>
      <p:pic>
        <p:nvPicPr>
          <p:cNvPr id="7" name="그림 6" descr="텍스트, 스크린샷, 만화 영화이(가) 표시된 사진&#10;&#10;자동 생성된 설명">
            <a:extLst>
              <a:ext uri="{FF2B5EF4-FFF2-40B4-BE49-F238E27FC236}">
                <a16:creationId xmlns:a16="http://schemas.microsoft.com/office/drawing/2014/main" id="{0E6B6799-BCFB-D515-28BB-1925DB9E8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15" y="2667949"/>
            <a:ext cx="2999232" cy="2488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AB90E0-B266-4B67-7436-24B4A3A37F4E}"/>
              </a:ext>
            </a:extLst>
          </p:cNvPr>
          <p:cNvSpPr txBox="1"/>
          <p:nvPr/>
        </p:nvSpPr>
        <p:spPr>
          <a:xfrm>
            <a:off x="236440" y="202488"/>
            <a:ext cx="3496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>
                <a:solidFill>
                  <a:schemeClr val="tx2">
                    <a:lumMod val="75000"/>
                    <a:lumOff val="2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시즌 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1 : 2021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년 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9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월</a:t>
            </a:r>
            <a:endParaRPr lang="en-US" altLang="ko-KR" sz="2000">
              <a:solidFill>
                <a:schemeClr val="tx2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  <a:p>
            <a:r>
              <a:rPr lang="ko-KR" altLang="en-US" sz="2000">
                <a:solidFill>
                  <a:schemeClr val="tx2">
                    <a:lumMod val="75000"/>
                    <a:lumOff val="2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시즌 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2 : 2024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년 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12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월</a:t>
            </a:r>
            <a:endParaRPr lang="en-US" altLang="ko-KR" sz="2000">
              <a:solidFill>
                <a:schemeClr val="tx2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  <a:p>
            <a:r>
              <a:rPr lang="ko-KR" altLang="en-US" sz="2000">
                <a:solidFill>
                  <a:schemeClr val="tx2">
                    <a:lumMod val="75000"/>
                    <a:lumOff val="2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시즌 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3 : 2025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년 미정</a:t>
            </a:r>
          </a:p>
        </p:txBody>
      </p:sp>
      <p:pic>
        <p:nvPicPr>
          <p:cNvPr id="6" name="그림 5" descr="텍스트, 스크린샷, 소프트웨어, 운영 체제이(가) 표시된 사진&#10;&#10;자동 생성된 설명">
            <a:extLst>
              <a:ext uri="{FF2B5EF4-FFF2-40B4-BE49-F238E27FC236}">
                <a16:creationId xmlns:a16="http://schemas.microsoft.com/office/drawing/2014/main" id="{01933F68-CDC3-24CA-D71C-3B13A49A7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7"/>
          <a:stretch/>
        </p:blipFill>
        <p:spPr>
          <a:xfrm>
            <a:off x="2526733" y="3912124"/>
            <a:ext cx="3023733" cy="2488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3261D4-97FA-503E-1ECC-8C5F7A48C1D8}"/>
              </a:ext>
            </a:extLst>
          </p:cNvPr>
          <p:cNvSpPr txBox="1"/>
          <p:nvPr/>
        </p:nvSpPr>
        <p:spPr>
          <a:xfrm>
            <a:off x="5649693" y="1510506"/>
            <a:ext cx="2547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>
                <a:solidFill>
                  <a:schemeClr val="accent1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[ ChatGPT</a:t>
            </a:r>
            <a:r>
              <a:rPr lang="ko-KR" altLang="en-US" sz="1600">
                <a:solidFill>
                  <a:schemeClr val="accent1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의 시즌 </a:t>
            </a:r>
            <a:r>
              <a:rPr lang="en-US" altLang="ko-KR" sz="1600">
                <a:solidFill>
                  <a:schemeClr val="accent1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1 &amp; 2 </a:t>
            </a:r>
            <a:r>
              <a:rPr lang="ko-KR" altLang="en-US" sz="1600">
                <a:solidFill>
                  <a:schemeClr val="accent1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비교 </a:t>
            </a:r>
            <a:r>
              <a:rPr lang="en-US" altLang="ko-KR" sz="1600">
                <a:solidFill>
                  <a:schemeClr val="accent1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]</a:t>
            </a:r>
            <a:endParaRPr lang="ko-KR" altLang="en-US" sz="1600">
              <a:solidFill>
                <a:schemeClr val="accent1">
                  <a:lumMod val="7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76AA1-A290-5B54-B9B9-ED5838C399F5}"/>
              </a:ext>
            </a:extLst>
          </p:cNvPr>
          <p:cNvSpPr txBox="1"/>
          <p:nvPr/>
        </p:nvSpPr>
        <p:spPr>
          <a:xfrm>
            <a:off x="5649693" y="2057717"/>
            <a:ext cx="6183103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흥행 성과 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:</a:t>
            </a:r>
            <a:b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시즌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는 공개 후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11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일 만에 조회수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억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2,620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만 회를 기록하며 빠른 속도로 인기를 얻었습니다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</a:t>
            </a:r>
            <a:b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시즌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이 같은 조회수를 달성하는 데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8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일이 걸린 것과 비교하면 두 배 이상 빠른 속도입니다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게임의 구성 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:</a:t>
            </a:r>
            <a:b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시즌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에서는 주로 한국의 전통 놀이를 기반으로 한 게임들이 진행되었지만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</a:t>
            </a:r>
            <a:b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시즌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에서는 게임의 규모와 복잡성이 한층 강화되었습니다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</a:t>
            </a:r>
            <a:b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더욱 창의적이고 복잡한 게임들이 추가되어 참가자들의 긴장감을 높였습니다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평론가들의 평가 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:</a:t>
            </a:r>
            <a:b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시즌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에 대한 평가는 엇갈립니다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  <a:b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일부 외신은 시즌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가 시즌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의 신선함과 긴장감을 재현하지 못했다고 지적하며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</a:t>
            </a:r>
            <a:b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새로운 통찰을 제공하지 못했다는 비판을 제기했습니다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</a:t>
            </a:r>
            <a:b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반면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다른 매체들은 시즌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가 전작의 주제를 확장하고 계급 불평등을</a:t>
            </a:r>
            <a:b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새로운 각도에서 조명했다고 호평했습니다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시청자 반응 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: </a:t>
            </a:r>
            <a:b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시즌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의 공개로 시즌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도 다시 주목받아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비영어권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TV 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부문 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위를 차지하는 등</a:t>
            </a:r>
            <a:b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두 시즌 모두 높은 인기를 유지하고 있습니다</a:t>
            </a:r>
            <a:r>
              <a:rPr lang="en-US" altLang="ko-KR" sz="12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종합하면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 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시즌 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1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은 독특한 설정과 신선함으로 큰 반향을 일으켰으며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 </a:t>
            </a:r>
            <a:b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시즌 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2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는 이를 기반으로 스토리와 게임의 규모를 확장하여</a:t>
            </a:r>
            <a:b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새로운 도전을 시도했습니다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.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896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76E663F0-76D1-8368-C2F6-3C821CDA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D6F131D-B287-A510-8B29-80A17890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0664B0-934C-2CA4-4EE4-27EC92721AE5}"/>
              </a:ext>
            </a:extLst>
          </p:cNvPr>
          <p:cNvSpPr txBox="1"/>
          <p:nvPr/>
        </p:nvSpPr>
        <p:spPr>
          <a:xfrm>
            <a:off x="3525135" y="1688009"/>
            <a:ext cx="1713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>
                <a:solidFill>
                  <a:schemeClr val="bg1"/>
                </a:solidFill>
              </a:rPr>
              <a:t>Part </a:t>
            </a:r>
            <a:r>
              <a:rPr lang="en-US" altLang="ko-KR" sz="440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en-US" altLang="ko-KR" sz="4400">
                <a:solidFill>
                  <a:schemeClr val="bg1"/>
                </a:solidFill>
              </a:rPr>
              <a:t>1</a:t>
            </a:r>
            <a:endParaRPr lang="ko-KR" altLang="en-US" sz="44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0B542-9A53-C4E8-2D30-7C7C50CE9A3C}"/>
              </a:ext>
            </a:extLst>
          </p:cNvPr>
          <p:cNvSpPr txBox="1"/>
          <p:nvPr/>
        </p:nvSpPr>
        <p:spPr>
          <a:xfrm>
            <a:off x="3525135" y="2659559"/>
            <a:ext cx="4708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>
                <a:solidFill>
                  <a:schemeClr val="bg1"/>
                </a:solidFill>
              </a:rPr>
              <a:t>시즌 </a:t>
            </a:r>
            <a:r>
              <a:rPr lang="en-US" altLang="ko-KR" sz="4400">
                <a:solidFill>
                  <a:schemeClr val="bg1"/>
                </a:solidFill>
              </a:rPr>
              <a:t>1 </a:t>
            </a:r>
            <a:r>
              <a:rPr lang="en-US" altLang="ko-KR" sz="4400">
                <a:solidFill>
                  <a:schemeClr val="bg1">
                    <a:lumMod val="65000"/>
                  </a:schemeClr>
                </a:solidFill>
              </a:rPr>
              <a:t>&amp;</a:t>
            </a:r>
            <a:r>
              <a:rPr lang="en-US" altLang="ko-KR" sz="4400">
                <a:solidFill>
                  <a:schemeClr val="bg1"/>
                </a:solidFill>
              </a:rPr>
              <a:t> </a:t>
            </a:r>
            <a:r>
              <a:rPr lang="ko-KR" altLang="en-US" sz="4400">
                <a:solidFill>
                  <a:schemeClr val="bg1"/>
                </a:solidFill>
              </a:rPr>
              <a:t>시즌 </a:t>
            </a:r>
            <a:r>
              <a:rPr lang="en-US" altLang="ko-KR" sz="4400">
                <a:solidFill>
                  <a:schemeClr val="bg1"/>
                </a:solidFill>
              </a:rPr>
              <a:t>2 </a:t>
            </a:r>
            <a:r>
              <a:rPr lang="ko-KR" altLang="en-US" sz="4400">
                <a:solidFill>
                  <a:schemeClr val="bg1"/>
                </a:solidFill>
              </a:rPr>
              <a:t>비교</a:t>
            </a:r>
          </a:p>
        </p:txBody>
      </p:sp>
    </p:spTree>
    <p:extLst>
      <p:ext uri="{BB962C8B-B14F-4D97-AF65-F5344CB8AC3E}">
        <p14:creationId xmlns:p14="http://schemas.microsoft.com/office/powerpoint/2010/main" val="322383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9F7FE1C1-1D6A-2B67-108A-FBE1F5D1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9BF822A-0C4F-7CB0-B6DA-3D5B1EEE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4</a:t>
            </a:fld>
            <a:endParaRPr lang="ko-KR" altLang="en-US"/>
          </a:p>
        </p:txBody>
      </p:sp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3247CE85-1BCB-A9AA-6E58-6DE76A975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827232"/>
              </p:ext>
            </p:extLst>
          </p:nvPr>
        </p:nvGraphicFramePr>
        <p:xfrm>
          <a:off x="876694" y="2457450"/>
          <a:ext cx="4949072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D3570E-31BE-FE7D-DEFA-3EDCF74AAAEA}"/>
              </a:ext>
            </a:extLst>
          </p:cNvPr>
          <p:cNvSpPr txBox="1"/>
          <p:nvPr/>
        </p:nvSpPr>
        <p:spPr>
          <a:xfrm>
            <a:off x="236440" y="202488"/>
            <a:ext cx="6191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SNS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및 언론 등에서의 </a:t>
            </a:r>
            <a:r>
              <a:rPr lang="ko-KR" altLang="en-US" sz="2000">
                <a:solidFill>
                  <a:schemeClr val="tx2"/>
                </a:solidFill>
                <a:latin typeface="+mj-ea"/>
                <a:ea typeface="+mj-ea"/>
              </a:rPr>
              <a:t>오징어게임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시즌 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1 &amp; 2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정보량 비교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F55E41-A18E-3745-C4BD-FEE92398110F}"/>
              </a:ext>
            </a:extLst>
          </p:cNvPr>
          <p:cNvSpPr txBox="1"/>
          <p:nvPr/>
        </p:nvSpPr>
        <p:spPr>
          <a:xfrm>
            <a:off x="236440" y="602598"/>
            <a:ext cx="575991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 시즌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에 대한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SNS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언급량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21,160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건으로 시즌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대비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46.6%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수준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(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각 언급량은 넷플릭스에서 공개 당시 전후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29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일 치 기준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)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시즌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에 대한 언론 보도량은 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4,845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건으로 시즌 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 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대비 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78.2% 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수준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142A6-E8C7-2C3C-56D9-75031A07E4C6}"/>
              </a:ext>
            </a:extLst>
          </p:cNvPr>
          <p:cNvSpPr txBox="1"/>
          <p:nvPr/>
        </p:nvSpPr>
        <p:spPr>
          <a:xfrm>
            <a:off x="6096000" y="3436070"/>
            <a:ext cx="3661580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 시즌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정보량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45,371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건 추출 기준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2021. 09. 14 ~ 2021</a:t>
            </a:r>
            <a:r>
              <a:rPr lang="en-US" altLang="ko-KR" sz="14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10. 12 </a:t>
            </a:r>
            <a:r>
              <a:rPr lang="ko-KR" altLang="en-US" sz="14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까지의 </a:t>
            </a:r>
            <a:r>
              <a:rPr lang="en-US" altLang="ko-KR" sz="14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29</a:t>
            </a:r>
            <a:r>
              <a:rPr lang="ko-KR" altLang="en-US" sz="14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일 분량</a:t>
            </a:r>
            <a:endParaRPr lang="en-US" altLang="ko-KR" sz="1400">
              <a:solidFill>
                <a:schemeClr val="tx2">
                  <a:lumMod val="50000"/>
                  <a:lumOff val="50000"/>
                </a:schemeClr>
              </a:solidFill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 시즌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정보량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45,371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건 추출 기준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2024. 12. 23 ~ 2025</a:t>
            </a:r>
            <a:r>
              <a:rPr lang="en-US" altLang="ko-KR" sz="14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01. 20 </a:t>
            </a:r>
            <a:r>
              <a:rPr lang="ko-KR" altLang="en-US" sz="14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까지의 </a:t>
            </a:r>
            <a:r>
              <a:rPr lang="en-US" altLang="ko-KR" sz="14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29</a:t>
            </a:r>
            <a:r>
              <a:rPr lang="ko-KR" altLang="en-US" sz="14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일 분량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852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BBC82CE-530E-AF1E-2CFA-51878812BA0E}"/>
              </a:ext>
            </a:extLst>
          </p:cNvPr>
          <p:cNvSpPr/>
          <p:nvPr/>
        </p:nvSpPr>
        <p:spPr>
          <a:xfrm>
            <a:off x="1564850" y="3280528"/>
            <a:ext cx="395926" cy="287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EBEFD4D7-E486-4034-16C0-987D54C8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EC8EC95-75D8-E87D-E698-C7874F74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5</a:t>
            </a:fld>
            <a:endParaRPr lang="ko-KR" altLang="en-US"/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B5122E2E-5BDE-FA82-37CC-EB5AB6353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095324"/>
              </p:ext>
            </p:extLst>
          </p:nvPr>
        </p:nvGraphicFramePr>
        <p:xfrm>
          <a:off x="227013" y="2457450"/>
          <a:ext cx="11772899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C09E6C-0737-4FA5-95C3-A73D37C077E2}"/>
              </a:ext>
            </a:extLst>
          </p:cNvPr>
          <p:cNvSpPr txBox="1"/>
          <p:nvPr/>
        </p:nvSpPr>
        <p:spPr>
          <a:xfrm>
            <a:off x="1397557" y="2908494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</a:t>
            </a:r>
            <a:endParaRPr lang="en-US" altLang="ko-KR" sz="10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공개일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53A12-C5FD-A046-A48A-62A28FD78785}"/>
              </a:ext>
            </a:extLst>
          </p:cNvPr>
          <p:cNvSpPr txBox="1"/>
          <p:nvPr/>
        </p:nvSpPr>
        <p:spPr>
          <a:xfrm>
            <a:off x="236440" y="202488"/>
            <a:ext cx="4834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>
                <a:solidFill>
                  <a:schemeClr val="bg1"/>
                </a:solidFill>
                <a:highlight>
                  <a:srgbClr val="000000"/>
                </a:highlight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[SNS]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시즌 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1 &amp; 2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언급량 추이 비교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290D2-5F4F-F91A-9A0E-8C10C9F074BC}"/>
              </a:ext>
            </a:extLst>
          </p:cNvPr>
          <p:cNvSpPr txBox="1"/>
          <p:nvPr/>
        </p:nvSpPr>
        <p:spPr>
          <a:xfrm>
            <a:off x="236440" y="602598"/>
            <a:ext cx="53399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시즌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과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의 공개일 전후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SNS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언급량 추이를 비교해 보면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시즌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은 공개 이후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25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일 간 비교적 꾸준히 언급량이 유지되는데 비해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시즌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는 공개 직후를 제외하면 빠르게 관심이 감소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392741-5D66-4111-C8FD-D92B7516E35D}"/>
              </a:ext>
            </a:extLst>
          </p:cNvPr>
          <p:cNvSpPr txBox="1"/>
          <p:nvPr/>
        </p:nvSpPr>
        <p:spPr>
          <a:xfrm>
            <a:off x="8782639" y="2262163"/>
            <a:ext cx="2985113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 시즌</a:t>
            </a:r>
            <a:r>
              <a:rPr kumimoji="0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 </a:t>
            </a:r>
            <a:r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정보량 </a:t>
            </a:r>
            <a:r>
              <a:rPr kumimoji="0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45,371</a:t>
            </a:r>
            <a:r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건 추출 기준</a:t>
            </a:r>
            <a:br>
              <a:rPr kumimoji="0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kumimoji="0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2021. 09. 14 ~ 2021</a:t>
            </a:r>
            <a:r>
              <a:rPr lang="en-US" altLang="ko-KR" sz="11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10. 12 </a:t>
            </a:r>
            <a:r>
              <a:rPr lang="ko-KR" altLang="en-US" sz="11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까지의 </a:t>
            </a:r>
            <a:r>
              <a:rPr lang="en-US" altLang="ko-KR" sz="11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29</a:t>
            </a:r>
            <a:r>
              <a:rPr lang="ko-KR" altLang="en-US" sz="11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일 분량</a:t>
            </a:r>
            <a:endParaRPr lang="en-US" altLang="ko-KR" sz="1100">
              <a:solidFill>
                <a:schemeClr val="tx2">
                  <a:lumMod val="50000"/>
                  <a:lumOff val="50000"/>
                </a:schemeClr>
              </a:solidFill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 시즌</a:t>
            </a:r>
            <a:r>
              <a:rPr kumimoji="0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 </a:t>
            </a:r>
            <a:r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정보량 </a:t>
            </a:r>
            <a:r>
              <a:rPr kumimoji="0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45,371</a:t>
            </a:r>
            <a:r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건 추출 기준</a:t>
            </a:r>
            <a:br>
              <a:rPr kumimoji="0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kumimoji="0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2024. 12. 23 ~ 2025</a:t>
            </a:r>
            <a:r>
              <a:rPr lang="en-US" altLang="ko-KR" sz="11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01. 20 </a:t>
            </a:r>
            <a:r>
              <a:rPr lang="ko-KR" altLang="en-US" sz="11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까지의 </a:t>
            </a:r>
            <a:r>
              <a:rPr lang="en-US" altLang="ko-KR" sz="11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29</a:t>
            </a:r>
            <a:r>
              <a:rPr lang="ko-KR" altLang="en-US" sz="11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일 분량</a:t>
            </a: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659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5B504-837D-841D-5927-EA0EC363A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63E9BBE4-4975-193D-061B-DA5D014C6DEA}"/>
              </a:ext>
            </a:extLst>
          </p:cNvPr>
          <p:cNvSpPr/>
          <p:nvPr/>
        </p:nvSpPr>
        <p:spPr>
          <a:xfrm>
            <a:off x="1564850" y="3280528"/>
            <a:ext cx="395926" cy="287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0494D47-9A64-C29F-795B-A612662D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5547D2F-2606-8862-5067-33F82BC8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6</a:t>
            </a:fld>
            <a:endParaRPr lang="ko-KR" altLang="en-US"/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E8E2AE56-67B7-3FB5-2959-B76168852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368539"/>
              </p:ext>
            </p:extLst>
          </p:nvPr>
        </p:nvGraphicFramePr>
        <p:xfrm>
          <a:off x="227013" y="2457450"/>
          <a:ext cx="11772899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78A0A68-7430-72C9-7837-60688DD7E0B6}"/>
              </a:ext>
            </a:extLst>
          </p:cNvPr>
          <p:cNvSpPr txBox="1"/>
          <p:nvPr/>
        </p:nvSpPr>
        <p:spPr>
          <a:xfrm>
            <a:off x="1397557" y="2908494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</a:t>
            </a:r>
            <a:endParaRPr lang="en-US" altLang="ko-KR" sz="10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공개일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8E2BD-E140-14EB-8784-F3F819BEF502}"/>
              </a:ext>
            </a:extLst>
          </p:cNvPr>
          <p:cNvSpPr txBox="1"/>
          <p:nvPr/>
        </p:nvSpPr>
        <p:spPr>
          <a:xfrm>
            <a:off x="236440" y="202488"/>
            <a:ext cx="488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>
                <a:solidFill>
                  <a:schemeClr val="bg1"/>
                </a:solidFill>
                <a:highlight>
                  <a:srgbClr val="000000"/>
                </a:highlight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[</a:t>
            </a:r>
            <a:r>
              <a:rPr lang="ko-KR" altLang="en-US" sz="2000">
                <a:solidFill>
                  <a:schemeClr val="bg1"/>
                </a:solidFill>
                <a:highlight>
                  <a:srgbClr val="000000"/>
                </a:highlight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언론</a:t>
            </a:r>
            <a:r>
              <a:rPr lang="en-US" altLang="ko-KR" sz="2000">
                <a:solidFill>
                  <a:schemeClr val="bg1"/>
                </a:solidFill>
                <a:highlight>
                  <a:srgbClr val="000000"/>
                </a:highlight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]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시즌 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1 &amp; 2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정보량 추이 비교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B8D2D6-C84C-0965-39E7-59A7F247F86E}"/>
              </a:ext>
            </a:extLst>
          </p:cNvPr>
          <p:cNvSpPr txBox="1"/>
          <p:nvPr/>
        </p:nvSpPr>
        <p:spPr>
          <a:xfrm>
            <a:off x="236440" y="602598"/>
            <a:ext cx="7398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공개 직후 보도량은 시즌 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가 많았으나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시즌 </a:t>
            </a:r>
            <a: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은 다양한 호재에 힘입어 꾸준히 언론의 관심을 받음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8F0061-2014-0FE3-4E1C-82587E13AC48}"/>
              </a:ext>
            </a:extLst>
          </p:cNvPr>
          <p:cNvSpPr txBox="1"/>
          <p:nvPr/>
        </p:nvSpPr>
        <p:spPr>
          <a:xfrm>
            <a:off x="8782639" y="2262163"/>
            <a:ext cx="2985113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 시즌</a:t>
            </a:r>
            <a:r>
              <a:rPr kumimoji="0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 </a:t>
            </a:r>
            <a:r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정보량 </a:t>
            </a:r>
            <a:r>
              <a:rPr kumimoji="0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45,371</a:t>
            </a:r>
            <a:r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건 추출 기준</a:t>
            </a:r>
            <a:br>
              <a:rPr kumimoji="0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kumimoji="0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2021. 09. 14 ~ 2021</a:t>
            </a:r>
            <a:r>
              <a:rPr lang="en-US" altLang="ko-KR" sz="11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10. 12 </a:t>
            </a:r>
            <a:r>
              <a:rPr lang="ko-KR" altLang="en-US" sz="11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까지의 </a:t>
            </a:r>
            <a:r>
              <a:rPr lang="en-US" altLang="ko-KR" sz="11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29</a:t>
            </a:r>
            <a:r>
              <a:rPr lang="ko-KR" altLang="en-US" sz="11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일 분량</a:t>
            </a:r>
            <a:endParaRPr lang="en-US" altLang="ko-KR" sz="1100">
              <a:solidFill>
                <a:schemeClr val="tx2">
                  <a:lumMod val="50000"/>
                  <a:lumOff val="50000"/>
                </a:schemeClr>
              </a:solidFill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 시즌</a:t>
            </a:r>
            <a:r>
              <a:rPr kumimoji="0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 </a:t>
            </a:r>
            <a:r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정보량 </a:t>
            </a:r>
            <a:r>
              <a:rPr kumimoji="0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45,371</a:t>
            </a:r>
            <a:r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건 추출 기준</a:t>
            </a:r>
            <a:br>
              <a:rPr kumimoji="0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kumimoji="0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2024. 12. 23 ~ 2025</a:t>
            </a:r>
            <a:r>
              <a:rPr lang="en-US" altLang="ko-KR" sz="11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01. 20 </a:t>
            </a:r>
            <a:r>
              <a:rPr lang="ko-KR" altLang="en-US" sz="11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까지의 </a:t>
            </a:r>
            <a:r>
              <a:rPr lang="en-US" altLang="ko-KR" sz="11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29</a:t>
            </a:r>
            <a:r>
              <a:rPr lang="ko-KR" altLang="en-US" sz="1100">
                <a:solidFill>
                  <a:schemeClr val="tx2">
                    <a:lumMod val="50000"/>
                    <a:lumOff val="5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일 분량</a:t>
            </a: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866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58034-DCCC-B46B-706A-66571A466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D8C93C5-963C-8859-F4EF-1C5E9B28B54D}"/>
              </a:ext>
            </a:extLst>
          </p:cNvPr>
          <p:cNvSpPr/>
          <p:nvPr/>
        </p:nvSpPr>
        <p:spPr>
          <a:xfrm>
            <a:off x="1564850" y="3280528"/>
            <a:ext cx="395926" cy="287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5BBFE3CF-4661-EF52-299A-4711242C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F4704A6-169F-F508-511E-032C4635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7</a:t>
            </a:fld>
            <a:endParaRPr lang="ko-KR" altLang="en-US"/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345196F1-D3A5-FAB9-A450-BCD63B28A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13552"/>
              </p:ext>
            </p:extLst>
          </p:nvPr>
        </p:nvGraphicFramePr>
        <p:xfrm>
          <a:off x="227013" y="2457450"/>
          <a:ext cx="11772899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0556E5-A515-E463-2226-8C56884B87D8}"/>
              </a:ext>
            </a:extLst>
          </p:cNvPr>
          <p:cNvSpPr txBox="1"/>
          <p:nvPr/>
        </p:nvSpPr>
        <p:spPr>
          <a:xfrm>
            <a:off x="1397557" y="2908494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</a:t>
            </a:r>
            <a:endParaRPr lang="en-US" altLang="ko-KR" sz="10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공개일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33030-F8E9-7248-D295-99C38C62C1AF}"/>
              </a:ext>
            </a:extLst>
          </p:cNvPr>
          <p:cNvSpPr txBox="1"/>
          <p:nvPr/>
        </p:nvSpPr>
        <p:spPr>
          <a:xfrm>
            <a:off x="3572200" y="4473575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한국 최초</a:t>
            </a:r>
            <a:endParaRPr lang="en-US" altLang="ko-KR" sz="10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미국 넷플릭스 </a:t>
            </a:r>
            <a:r>
              <a:rPr lang="en-US" altLang="ko-KR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34CB9-0473-05C2-A30C-92DCE158F465}"/>
              </a:ext>
            </a:extLst>
          </p:cNvPr>
          <p:cNvSpPr txBox="1"/>
          <p:nvPr/>
        </p:nvSpPr>
        <p:spPr>
          <a:xfrm>
            <a:off x="5240990" y="3476135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계좌번호 유출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6C6FF-18FA-242F-F7C3-EBF792E67D88}"/>
              </a:ext>
            </a:extLst>
          </p:cNvPr>
          <p:cNvSpPr txBox="1"/>
          <p:nvPr/>
        </p:nvSpPr>
        <p:spPr>
          <a:xfrm>
            <a:off x="6826264" y="3772548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넷플릭스 주가</a:t>
            </a:r>
            <a:br>
              <a:rPr lang="en-US" altLang="ko-KR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최고치 견인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1E5CFD-D4DE-8C9A-AE85-D40E4814C4EF}"/>
              </a:ext>
            </a:extLst>
          </p:cNvPr>
          <p:cNvSpPr txBox="1"/>
          <p:nvPr/>
        </p:nvSpPr>
        <p:spPr>
          <a:xfrm>
            <a:off x="8512707" y="3228945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넷플릭스 주가</a:t>
            </a:r>
            <a:br>
              <a:rPr lang="en-US" altLang="ko-KR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최고치 견인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EB09CE-692B-8F30-72DB-8F4C9A327EFA}"/>
              </a:ext>
            </a:extLst>
          </p:cNvPr>
          <p:cNvSpPr txBox="1"/>
          <p:nvPr/>
        </p:nvSpPr>
        <p:spPr>
          <a:xfrm>
            <a:off x="11142759" y="3664466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NFL</a:t>
            </a:r>
            <a:br>
              <a:rPr lang="en-US" altLang="ko-KR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패러디 광고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76B491-F73A-C2BD-B15B-2F43DA2CDEA5}"/>
              </a:ext>
            </a:extLst>
          </p:cNvPr>
          <p:cNvSpPr txBox="1"/>
          <p:nvPr/>
        </p:nvSpPr>
        <p:spPr>
          <a:xfrm>
            <a:off x="621506" y="4767899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사전 홍보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8354A2-3EFD-FF5A-7007-192E6857989A}"/>
              </a:ext>
            </a:extLst>
          </p:cNvPr>
          <p:cNvSpPr txBox="1"/>
          <p:nvPr/>
        </p:nvSpPr>
        <p:spPr>
          <a:xfrm>
            <a:off x="236440" y="202488"/>
            <a:ext cx="3576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시즌 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1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언론 기사 상세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937E10-09FF-D12D-DB76-DA685B399A77}"/>
              </a:ext>
            </a:extLst>
          </p:cNvPr>
          <p:cNvSpPr txBox="1"/>
          <p:nvPr/>
        </p:nvSpPr>
        <p:spPr>
          <a:xfrm>
            <a:off x="236440" y="602598"/>
            <a:ext cx="9050876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공개 직후에는 별다른 주목을 받지 못했으나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일주일 쯤 뒤 한국 콘텐츠 최초로 미국 넷플릭스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위를 기록하면서 관심 폭발</a:t>
            </a: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이후 드라마에 나온 계좌번호가 실제 존재하는 계좌번호였다는 사실이 밝혀지면서 잠깐 논란이 되었지만</a:t>
            </a:r>
            <a:br>
              <a:rPr lang="en-US" altLang="ko-KR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400">
                <a:solidFill>
                  <a:srgbClr val="0E284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이후에는 해외 시장에서의 폭발적 관심으로 인해 꾸준히 긍정적인 기사를 양산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235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A1A26-3675-E2E2-3B23-7B2F6B386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084E845-5906-E719-1DD3-8B5CF9C1631C}"/>
              </a:ext>
            </a:extLst>
          </p:cNvPr>
          <p:cNvSpPr/>
          <p:nvPr/>
        </p:nvSpPr>
        <p:spPr>
          <a:xfrm>
            <a:off x="1564850" y="3280528"/>
            <a:ext cx="395926" cy="287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30A697B7-3F4F-1F6C-1EFD-39204D1E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eMFORCE </a:t>
            </a:r>
            <a:r>
              <a:rPr lang="ko-KR" altLang="en-US"/>
              <a:t>데이터 분석 자료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8C11009-BD63-9A59-082C-7208F7AE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A1A5-303D-4320-A8AE-11A0C2231609}" type="slidenum">
              <a:rPr lang="ko-KR" altLang="en-US" smtClean="0"/>
              <a:pPr/>
              <a:t>8</a:t>
            </a:fld>
            <a:endParaRPr lang="ko-KR" altLang="en-US"/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BD1CDD0B-F7B8-5692-F0B7-57A82EFD1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525364"/>
              </p:ext>
            </p:extLst>
          </p:nvPr>
        </p:nvGraphicFramePr>
        <p:xfrm>
          <a:off x="227013" y="2457450"/>
          <a:ext cx="11772899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E0BBCF-2D6C-31EA-D5E0-FE976D05184E}"/>
              </a:ext>
            </a:extLst>
          </p:cNvPr>
          <p:cNvSpPr txBox="1"/>
          <p:nvPr/>
        </p:nvSpPr>
        <p:spPr>
          <a:xfrm>
            <a:off x="1397557" y="2908494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오징어게임</a:t>
            </a:r>
            <a:endParaRPr lang="en-US" altLang="ko-KR" sz="10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공개일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52A66-3DC6-61DE-8160-115B54CF4C47}"/>
              </a:ext>
            </a:extLst>
          </p:cNvPr>
          <p:cNvSpPr txBox="1"/>
          <p:nvPr/>
        </p:nvSpPr>
        <p:spPr>
          <a:xfrm>
            <a:off x="2634890" y="4125523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전세계 </a:t>
            </a:r>
            <a:r>
              <a:rPr lang="en-US" altLang="ko-KR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90</a:t>
            </a:r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여개 국가에서</a:t>
            </a:r>
            <a:endParaRPr lang="en-US" altLang="ko-KR" sz="1000"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 algn="ctr"/>
            <a:r>
              <a:rPr lang="en-US" altLang="ko-KR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TV</a:t>
            </a:r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쇼 부문 </a:t>
            </a:r>
            <a:r>
              <a:rPr lang="en-US" altLang="ko-KR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위 차지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8DE59B-3688-417C-2E44-8EAAE4FFB942}"/>
              </a:ext>
            </a:extLst>
          </p:cNvPr>
          <p:cNvSpPr txBox="1"/>
          <p:nvPr/>
        </p:nvSpPr>
        <p:spPr>
          <a:xfrm>
            <a:off x="5601943" y="3228945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골든글러브 불발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E625D-0800-6B09-D7B4-CA8694C9BFEE}"/>
              </a:ext>
            </a:extLst>
          </p:cNvPr>
          <p:cNvSpPr txBox="1"/>
          <p:nvPr/>
        </p:nvSpPr>
        <p:spPr>
          <a:xfrm>
            <a:off x="6661223" y="3228945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시즌</a:t>
            </a:r>
            <a:r>
              <a:rPr lang="en-US" altLang="ko-KR" sz="10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3</a:t>
            </a:r>
          </a:p>
          <a:p>
            <a:pPr algn="ctr"/>
            <a:r>
              <a:rPr lang="ko-KR" altLang="en-US" sz="10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스포일러 논란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245DE-0990-FE0D-56A1-595B8AD38C1D}"/>
              </a:ext>
            </a:extLst>
          </p:cNvPr>
          <p:cNvSpPr txBox="1"/>
          <p:nvPr/>
        </p:nvSpPr>
        <p:spPr>
          <a:xfrm>
            <a:off x="9619270" y="4577480"/>
            <a:ext cx="9380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배우 연기 논란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03E93-9E71-F3EF-ACBC-7412E865BEC0}"/>
              </a:ext>
            </a:extLst>
          </p:cNvPr>
          <p:cNvSpPr txBox="1"/>
          <p:nvPr/>
        </p:nvSpPr>
        <p:spPr>
          <a:xfrm>
            <a:off x="3077480" y="3867793"/>
            <a:ext cx="1407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SNS</a:t>
            </a:r>
            <a:r>
              <a:rPr lang="ko-KR" altLang="en-US" sz="10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에 음란물 개제 논란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FB4FF-CD62-39F8-72B0-AFC677C165EE}"/>
              </a:ext>
            </a:extLst>
          </p:cNvPr>
          <p:cNvSpPr txBox="1"/>
          <p:nvPr/>
        </p:nvSpPr>
        <p:spPr>
          <a:xfrm>
            <a:off x="236440" y="202488"/>
            <a:ext cx="3619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오징어게임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시즌 </a:t>
            </a:r>
            <a:r>
              <a:rPr lang="en-US" altLang="ko-KR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2 </a:t>
            </a:r>
            <a:r>
              <a:rPr lang="ko-KR" altLang="en-US" sz="20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언론 기사 상세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6E4CCB-2D58-8E45-A662-0C326E300192}"/>
              </a:ext>
            </a:extLst>
          </p:cNvPr>
          <p:cNvSpPr txBox="1"/>
          <p:nvPr/>
        </p:nvSpPr>
        <p:spPr>
          <a:xfrm>
            <a:off x="236440" y="602598"/>
            <a:ext cx="6659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공개 직후 해외 여러 시장에서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위를 차지했다는 소식으로 순항했지만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시즌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과 달리 다양한 논란에 휩싸이면서 콘텐츠 자체보다는 여러 부정적인 이슈를 양산</a:t>
            </a: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D4BDF7-05AB-4C51-E556-E8805E351D0B}"/>
              </a:ext>
            </a:extLst>
          </p:cNvPr>
          <p:cNvSpPr txBox="1"/>
          <p:nvPr/>
        </p:nvSpPr>
        <p:spPr>
          <a:xfrm>
            <a:off x="1763203" y="3690472"/>
            <a:ext cx="792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전세계 평가</a:t>
            </a:r>
            <a:br>
              <a:rPr lang="en-US" altLang="ko-KR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1000"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호불호 존재</a:t>
            </a:r>
          </a:p>
        </p:txBody>
      </p:sp>
    </p:spTree>
    <p:extLst>
      <p:ext uri="{BB962C8B-B14F-4D97-AF65-F5344CB8AC3E}">
        <p14:creationId xmlns:p14="http://schemas.microsoft.com/office/powerpoint/2010/main" val="29037321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꼬딕씨">
      <a:majorFont>
        <a:latin typeface="HG꼬딕씨_Pro 80g"/>
        <a:ea typeface="HG꼬딕씨_Pro 80g"/>
        <a:cs typeface=""/>
      </a:majorFont>
      <a:minorFont>
        <a:latin typeface="HG꼬딕씨_Pro 60g"/>
        <a:ea typeface="HG꼬딕씨_Pro 60g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2931</Words>
  <Application>Microsoft Office PowerPoint</Application>
  <PresentationFormat>와이드스크린</PresentationFormat>
  <Paragraphs>951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4" baseType="lpstr">
      <vt:lpstr>HG꼬딕씨_Pro 20g</vt:lpstr>
      <vt:lpstr>HG꼬딕씨_Pro 40g</vt:lpstr>
      <vt:lpstr>HG꼬딕씨_Pro 60g</vt:lpstr>
      <vt:lpstr>HG꼬딕씨_Pro 80g</vt:lpstr>
      <vt:lpstr>HG꼬딕씨_Pro 99g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박경하</dc:creator>
  <cp:lastModifiedBy>박경하</cp:lastModifiedBy>
  <cp:revision>439</cp:revision>
  <dcterms:created xsi:type="dcterms:W3CDTF">2025-01-17T05:41:24Z</dcterms:created>
  <dcterms:modified xsi:type="dcterms:W3CDTF">2025-02-14T06:43:51Z</dcterms:modified>
</cp:coreProperties>
</file>