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27"/>
  </p:notesMasterIdLst>
  <p:sldIdLst>
    <p:sldId id="287" r:id="rId2"/>
    <p:sldId id="286" r:id="rId3"/>
    <p:sldId id="306" r:id="rId4"/>
    <p:sldId id="290" r:id="rId5"/>
    <p:sldId id="291" r:id="rId6"/>
    <p:sldId id="309" r:id="rId7"/>
    <p:sldId id="288" r:id="rId8"/>
    <p:sldId id="292" r:id="rId9"/>
    <p:sldId id="289" r:id="rId10"/>
    <p:sldId id="300" r:id="rId11"/>
    <p:sldId id="293" r:id="rId12"/>
    <p:sldId id="299" r:id="rId13"/>
    <p:sldId id="307" r:id="rId14"/>
    <p:sldId id="310" r:id="rId15"/>
    <p:sldId id="294" r:id="rId16"/>
    <p:sldId id="301" r:id="rId17"/>
    <p:sldId id="302" r:id="rId18"/>
    <p:sldId id="303" r:id="rId19"/>
    <p:sldId id="304" r:id="rId20"/>
    <p:sldId id="305" r:id="rId21"/>
    <p:sldId id="311" r:id="rId22"/>
    <p:sldId id="312" r:id="rId23"/>
    <p:sldId id="296" r:id="rId24"/>
    <p:sldId id="297" r:id="rId25"/>
    <p:sldId id="298" r:id="rId2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2023. 10.</a:t>
            </a:r>
            <a:r>
              <a:rPr lang="ko-KR" altLang="en-US"/>
              <a:t> </a:t>
            </a:r>
            <a:r>
              <a:rPr lang="en-US" altLang="ko-KR"/>
              <a:t>29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일</a:t>
            </a:r>
            <a:r>
              <a:rPr lang="en-US" altLang="ko-KR"/>
              <a:t>) ~ 11.</a:t>
            </a:r>
            <a:r>
              <a:rPr lang="ko-KR" altLang="en-US"/>
              <a:t> </a:t>
            </a:r>
            <a:r>
              <a:rPr lang="en-US" altLang="ko-KR"/>
              <a:t>13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월</a:t>
            </a:r>
            <a:r>
              <a:rPr lang="en-US" altLang="ko-KR"/>
              <a:t>) SNS </a:t>
            </a:r>
            <a:r>
              <a:rPr lang="ko-KR" altLang="en-US"/>
              <a:t>상에서의 </a:t>
            </a:r>
            <a:r>
              <a:rPr lang="en-US" altLang="ko-KR"/>
              <a:t>‘</a:t>
            </a:r>
            <a:r>
              <a:rPr lang="ko-KR" altLang="en-US"/>
              <a:t>김포</a:t>
            </a:r>
            <a:r>
              <a:rPr lang="en-US" altLang="ko-KR"/>
              <a:t>’ &amp; ‘</a:t>
            </a:r>
            <a:r>
              <a:rPr lang="ko-KR" altLang="en-US"/>
              <a:t>서울</a:t>
            </a:r>
            <a:r>
              <a:rPr lang="en-US" altLang="ko-KR"/>
              <a:t>’ </a:t>
            </a:r>
            <a:r>
              <a:rPr lang="ko-KR" altLang="en-US"/>
              <a:t>동반 언급 추이 </a:t>
            </a:r>
            <a:r>
              <a:rPr lang="en-US" altLang="ko-KR"/>
              <a:t>(</a:t>
            </a:r>
            <a:r>
              <a:rPr lang="ko-KR" altLang="en-US"/>
              <a:t>단위</a:t>
            </a:r>
            <a:r>
              <a:rPr lang="en-US" altLang="ko-KR"/>
              <a:t>:</a:t>
            </a:r>
            <a:r>
              <a:rPr lang="ko-KR" altLang="en-US"/>
              <a:t>건</a:t>
            </a:r>
            <a:r>
              <a:rPr lang="en-US" altLang="ko-KR"/>
              <a:t>)</a:t>
            </a:r>
            <a:endParaRPr lang="ko-K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트위터(RT 제외)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Sheet1!$B$2:$B$17</c:f>
              <c:numCache>
                <c:formatCode>#,##0</c:formatCode>
                <c:ptCount val="16"/>
                <c:pt idx="0">
                  <c:v>21</c:v>
                </c:pt>
                <c:pt idx="1">
                  <c:v>240</c:v>
                </c:pt>
                <c:pt idx="2">
                  <c:v>1144</c:v>
                </c:pt>
                <c:pt idx="3">
                  <c:v>1241</c:v>
                </c:pt>
                <c:pt idx="4">
                  <c:v>984</c:v>
                </c:pt>
                <c:pt idx="5">
                  <c:v>874</c:v>
                </c:pt>
                <c:pt idx="6">
                  <c:v>434</c:v>
                </c:pt>
                <c:pt idx="7">
                  <c:v>382</c:v>
                </c:pt>
                <c:pt idx="8">
                  <c:v>658</c:v>
                </c:pt>
                <c:pt idx="9">
                  <c:v>348</c:v>
                </c:pt>
                <c:pt idx="10">
                  <c:v>245</c:v>
                </c:pt>
                <c:pt idx="11">
                  <c:v>184</c:v>
                </c:pt>
                <c:pt idx="12">
                  <c:v>135</c:v>
                </c:pt>
                <c:pt idx="13">
                  <c:v>118</c:v>
                </c:pt>
                <c:pt idx="14">
                  <c:v>231</c:v>
                </c:pt>
                <c:pt idx="15">
                  <c:v>151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9BD-4745-99E6-82EEB9ED84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블로그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Sheet1!$C$2:$C$17</c:f>
              <c:numCache>
                <c:formatCode>#,##0</c:formatCode>
                <c:ptCount val="16"/>
                <c:pt idx="0">
                  <c:v>156</c:v>
                </c:pt>
                <c:pt idx="1">
                  <c:v>229</c:v>
                </c:pt>
                <c:pt idx="2">
                  <c:v>372</c:v>
                </c:pt>
                <c:pt idx="3">
                  <c:v>535</c:v>
                </c:pt>
                <c:pt idx="4">
                  <c:v>441</c:v>
                </c:pt>
                <c:pt idx="5">
                  <c:v>404</c:v>
                </c:pt>
                <c:pt idx="6">
                  <c:v>200</c:v>
                </c:pt>
                <c:pt idx="7">
                  <c:v>272</c:v>
                </c:pt>
                <c:pt idx="8">
                  <c:v>415</c:v>
                </c:pt>
                <c:pt idx="9">
                  <c:v>323</c:v>
                </c:pt>
                <c:pt idx="10">
                  <c:v>258</c:v>
                </c:pt>
                <c:pt idx="11">
                  <c:v>260</c:v>
                </c:pt>
                <c:pt idx="12">
                  <c:v>217</c:v>
                </c:pt>
                <c:pt idx="13">
                  <c:v>142</c:v>
                </c:pt>
                <c:pt idx="14">
                  <c:v>176</c:v>
                </c:pt>
                <c:pt idx="15">
                  <c:v>58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9BD-4745-99E6-82EEB9ED84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커뮤니티</c:v>
                </c:pt>
              </c:strCache>
            </c:strRef>
          </c:tx>
          <c:spPr>
            <a:ln w="28575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Sheet1!$D$2:$D$17</c:f>
              <c:numCache>
                <c:formatCode>#,##0</c:formatCode>
                <c:ptCount val="16"/>
                <c:pt idx="0">
                  <c:v>33</c:v>
                </c:pt>
                <c:pt idx="1">
                  <c:v>456</c:v>
                </c:pt>
                <c:pt idx="2">
                  <c:v>1445</c:v>
                </c:pt>
                <c:pt idx="3">
                  <c:v>1228</c:v>
                </c:pt>
                <c:pt idx="4">
                  <c:v>1019</c:v>
                </c:pt>
                <c:pt idx="5">
                  <c:v>672</c:v>
                </c:pt>
                <c:pt idx="6">
                  <c:v>322</c:v>
                </c:pt>
                <c:pt idx="7">
                  <c:v>272</c:v>
                </c:pt>
                <c:pt idx="8">
                  <c:v>488</c:v>
                </c:pt>
                <c:pt idx="9">
                  <c:v>255</c:v>
                </c:pt>
                <c:pt idx="10">
                  <c:v>196</c:v>
                </c:pt>
                <c:pt idx="11">
                  <c:v>159</c:v>
                </c:pt>
                <c:pt idx="12">
                  <c:v>153</c:v>
                </c:pt>
                <c:pt idx="13">
                  <c:v>62</c:v>
                </c:pt>
                <c:pt idx="14">
                  <c:v>138</c:v>
                </c:pt>
                <c:pt idx="15">
                  <c:v>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9BD-4745-99E6-82EEB9ED84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인스타그램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Sheet1!$E$2:$E$17</c:f>
              <c:numCache>
                <c:formatCode>#,##0</c:formatCode>
                <c:ptCount val="16"/>
                <c:pt idx="0">
                  <c:v>36</c:v>
                </c:pt>
                <c:pt idx="1">
                  <c:v>55</c:v>
                </c:pt>
                <c:pt idx="2">
                  <c:v>86</c:v>
                </c:pt>
                <c:pt idx="3">
                  <c:v>80</c:v>
                </c:pt>
                <c:pt idx="4">
                  <c:v>73</c:v>
                </c:pt>
                <c:pt idx="5">
                  <c:v>64</c:v>
                </c:pt>
                <c:pt idx="6">
                  <c:v>51</c:v>
                </c:pt>
                <c:pt idx="7">
                  <c:v>55</c:v>
                </c:pt>
                <c:pt idx="8">
                  <c:v>67</c:v>
                </c:pt>
                <c:pt idx="9">
                  <c:v>97</c:v>
                </c:pt>
                <c:pt idx="10">
                  <c:v>77</c:v>
                </c:pt>
                <c:pt idx="11">
                  <c:v>73</c:v>
                </c:pt>
                <c:pt idx="12">
                  <c:v>67</c:v>
                </c:pt>
                <c:pt idx="13">
                  <c:v>51</c:v>
                </c:pt>
                <c:pt idx="14">
                  <c:v>58</c:v>
                </c:pt>
                <c:pt idx="15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9BD-4745-99E6-82EEB9ED84A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뉴스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Sheet1!$F$2:$F$17</c:f>
              <c:numCache>
                <c:formatCode>#,##0</c:formatCode>
                <c:ptCount val="16"/>
                <c:pt idx="0">
                  <c:v>37</c:v>
                </c:pt>
                <c:pt idx="1">
                  <c:v>178</c:v>
                </c:pt>
                <c:pt idx="2">
                  <c:v>449</c:v>
                </c:pt>
                <c:pt idx="3">
                  <c:v>573</c:v>
                </c:pt>
                <c:pt idx="4">
                  <c:v>657</c:v>
                </c:pt>
                <c:pt idx="5">
                  <c:v>517</c:v>
                </c:pt>
                <c:pt idx="6">
                  <c:v>120</c:v>
                </c:pt>
                <c:pt idx="7">
                  <c:v>238</c:v>
                </c:pt>
                <c:pt idx="8">
                  <c:v>730</c:v>
                </c:pt>
                <c:pt idx="9">
                  <c:v>445</c:v>
                </c:pt>
                <c:pt idx="10">
                  <c:v>294</c:v>
                </c:pt>
                <c:pt idx="11">
                  <c:v>205</c:v>
                </c:pt>
                <c:pt idx="12">
                  <c:v>195</c:v>
                </c:pt>
                <c:pt idx="13">
                  <c:v>47</c:v>
                </c:pt>
                <c:pt idx="14">
                  <c:v>109</c:v>
                </c:pt>
                <c:pt idx="15">
                  <c:v>204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E9BD-4745-99E6-82EEB9ED84A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전체</c:v>
                </c:pt>
              </c:strCache>
            </c:strRef>
          </c:tx>
          <c:spPr>
            <a:ln w="57150" cap="rnd">
              <a:solidFill>
                <a:schemeClr val="bg2">
                  <a:lumMod val="9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chemeClr val="bg2">
                    <a:lumMod val="90000"/>
                  </a:schemeClr>
                </a:solidFill>
              </a:ln>
              <a:effectLst/>
            </c:spPr>
          </c:marker>
          <c:dLbls>
            <c:dLbl>
              <c:idx val="1"/>
              <c:dLblPos val="l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FD-404B-AEB5-6D6BE0C90A25}"/>
                </c:ext>
              </c:extLst>
            </c:dLbl>
            <c:dLbl>
              <c:idx val="2"/>
              <c:dLblPos val="l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FD-404B-AEB5-6D6BE0C90A25}"/>
                </c:ext>
              </c:extLst>
            </c:dLbl>
            <c:dLbl>
              <c:idx val="3"/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BD-4745-99E6-82EEB9ED84A1}"/>
                </c:ext>
              </c:extLst>
            </c:dLbl>
            <c:dLbl>
              <c:idx val="4"/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FD-404B-AEB5-6D6BE0C90A25}"/>
                </c:ext>
              </c:extLst>
            </c:dLbl>
            <c:dLbl>
              <c:idx val="5"/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FD-404B-AEB5-6D6BE0C90A25}"/>
                </c:ext>
              </c:extLst>
            </c:dLbl>
            <c:dLbl>
              <c:idx val="8"/>
              <c:dLblPos val="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9BD-4745-99E6-82EEB9ED84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Sheet1!$G$2:$G$17</c:f>
              <c:numCache>
                <c:formatCode>#,##0</c:formatCode>
                <c:ptCount val="16"/>
                <c:pt idx="0">
                  <c:v>283</c:v>
                </c:pt>
                <c:pt idx="1">
                  <c:v>1158</c:v>
                </c:pt>
                <c:pt idx="2">
                  <c:v>3496</c:v>
                </c:pt>
                <c:pt idx="3">
                  <c:v>3657</c:v>
                </c:pt>
                <c:pt idx="4">
                  <c:v>3174</c:v>
                </c:pt>
                <c:pt idx="5">
                  <c:v>2531</c:v>
                </c:pt>
                <c:pt idx="6">
                  <c:v>1127</c:v>
                </c:pt>
                <c:pt idx="7">
                  <c:v>1219</c:v>
                </c:pt>
                <c:pt idx="8">
                  <c:v>2358</c:v>
                </c:pt>
                <c:pt idx="9">
                  <c:v>1468</c:v>
                </c:pt>
                <c:pt idx="10">
                  <c:v>1070</c:v>
                </c:pt>
                <c:pt idx="11">
                  <c:v>881</c:v>
                </c:pt>
                <c:pt idx="12">
                  <c:v>767</c:v>
                </c:pt>
                <c:pt idx="13">
                  <c:v>420</c:v>
                </c:pt>
                <c:pt idx="14">
                  <c:v>712</c:v>
                </c:pt>
                <c:pt idx="15">
                  <c:v>567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E9BD-4745-99E6-82EEB9ED8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0041568"/>
        <c:axId val="550235696"/>
      </c:lineChart>
      <c:dateAx>
        <c:axId val="2040041568"/>
        <c:scaling>
          <c:orientation val="minMax"/>
        </c:scaling>
        <c:delete val="0"/>
        <c:axPos val="b"/>
        <c:numFmt formatCode="m&quot;/&quot;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50235696"/>
        <c:crosses val="autoZero"/>
        <c:auto val="1"/>
        <c:lblOffset val="100"/>
        <c:baseTimeUnit val="days"/>
      </c:dateAx>
      <c:valAx>
        <c:axId val="55023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3">
                    <a:lumMod val="40000"/>
                    <a:lumOff val="6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204004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ko-K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10.29 ~ 11.13 </a:t>
            </a:r>
            <a:r>
              <a:rPr lang="ko-KR" altLang="en-US" sz="12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커뮤니티 채널 자발적 언급 </a:t>
            </a:r>
            <a:r>
              <a:rPr lang="ko-KR" altLang="en-US" sz="12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  <a:latin typeface="+mj-ea"/>
                <a:ea typeface="+mj-ea"/>
              </a:rPr>
              <a:t>비중 구분 </a:t>
            </a:r>
            <a:r>
              <a:rPr lang="ko-KR" altLang="en-US" sz="12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추이 </a:t>
            </a:r>
            <a:r>
              <a:rPr lang="en-US" altLang="ko-KR" sz="12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(</a:t>
            </a:r>
            <a:r>
              <a:rPr lang="ko-KR" altLang="en-US" sz="12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단위</a:t>
            </a:r>
            <a:r>
              <a:rPr lang="en-US" altLang="ko-KR" sz="12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:</a:t>
            </a:r>
            <a:r>
              <a:rPr lang="ko-KR" altLang="en-US" sz="12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건</a:t>
            </a:r>
            <a:r>
              <a:rPr lang="en-US" altLang="ko-KR" sz="12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)</a:t>
            </a:r>
            <a:endParaRPr lang="ko-KR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기타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m"/"d;@</c:formatCode>
                <c:ptCount val="13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</c:numCache>
            </c:numRef>
          </c:cat>
          <c:val>
            <c:numRef>
              <c:f>Sheet1!$B$2:$B$14</c:f>
              <c:numCache>
                <c:formatCode>0.0%</c:formatCode>
                <c:ptCount val="13"/>
                <c:pt idx="0">
                  <c:v>0.72628726287262868</c:v>
                </c:pt>
                <c:pt idx="1">
                  <c:v>0.74955752212389382</c:v>
                </c:pt>
                <c:pt idx="2">
                  <c:v>0.71789473684210525</c:v>
                </c:pt>
                <c:pt idx="3">
                  <c:v>0.72103004291845496</c:v>
                </c:pt>
                <c:pt idx="4">
                  <c:v>0.77826086956521734</c:v>
                </c:pt>
                <c:pt idx="5">
                  <c:v>0.79130434782608694</c:v>
                </c:pt>
                <c:pt idx="6">
                  <c:v>0.76041666666666663</c:v>
                </c:pt>
                <c:pt idx="7">
                  <c:v>0.72490706319702602</c:v>
                </c:pt>
                <c:pt idx="8">
                  <c:v>0.78</c:v>
                </c:pt>
                <c:pt idx="9">
                  <c:v>0.76859504132231404</c:v>
                </c:pt>
                <c:pt idx="10">
                  <c:v>0.77215189873417722</c:v>
                </c:pt>
                <c:pt idx="11">
                  <c:v>0.79518072289156627</c:v>
                </c:pt>
                <c:pt idx="12">
                  <c:v>0.77419354838709675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5-4216-9CDF-5D9DD7C618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궁금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m"/"d;@</c:formatCode>
                <c:ptCount val="13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</c:numCache>
            </c:numRef>
          </c:cat>
          <c:val>
            <c:numRef>
              <c:f>Sheet1!$C$2:$C$14</c:f>
              <c:numCache>
                <c:formatCode>0.0%</c:formatCode>
                <c:ptCount val="13"/>
                <c:pt idx="0">
                  <c:v>0.24390243902439024</c:v>
                </c:pt>
                <c:pt idx="1">
                  <c:v>0.20796460176991149</c:v>
                </c:pt>
                <c:pt idx="2">
                  <c:v>0.22842105263157894</c:v>
                </c:pt>
                <c:pt idx="3">
                  <c:v>0.2088698140200286</c:v>
                </c:pt>
                <c:pt idx="4">
                  <c:v>0.18260869565217391</c:v>
                </c:pt>
                <c:pt idx="5">
                  <c:v>0.14782608695652175</c:v>
                </c:pt>
                <c:pt idx="6">
                  <c:v>0.13020833333333334</c:v>
                </c:pt>
                <c:pt idx="7">
                  <c:v>0.17843866171003717</c:v>
                </c:pt>
                <c:pt idx="8">
                  <c:v>0.19333333333333333</c:v>
                </c:pt>
                <c:pt idx="9">
                  <c:v>0.19834710743801653</c:v>
                </c:pt>
                <c:pt idx="10">
                  <c:v>0.17721518987341772</c:v>
                </c:pt>
                <c:pt idx="11">
                  <c:v>0.15662650602409639</c:v>
                </c:pt>
                <c:pt idx="12">
                  <c:v>0.12903225806451613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5-4216-9CDF-5D9DD7C618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반대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m"/"d;@</c:formatCode>
                <c:ptCount val="13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</c:numCache>
            </c:numRef>
          </c:cat>
          <c:val>
            <c:numRef>
              <c:f>Sheet1!$D$2:$D$14</c:f>
              <c:numCache>
                <c:formatCode>0.0%</c:formatCode>
                <c:ptCount val="13"/>
                <c:pt idx="0">
                  <c:v>8.130081300813009E-3</c:v>
                </c:pt>
                <c:pt idx="1">
                  <c:v>2.1238938053097345E-2</c:v>
                </c:pt>
                <c:pt idx="2">
                  <c:v>2.5263157894736842E-2</c:v>
                </c:pt>
                <c:pt idx="3">
                  <c:v>4.7210300429184553E-2</c:v>
                </c:pt>
                <c:pt idx="4">
                  <c:v>2.8260869565217391E-2</c:v>
                </c:pt>
                <c:pt idx="5">
                  <c:v>4.3478260869565216E-2</c:v>
                </c:pt>
                <c:pt idx="6">
                  <c:v>4.1666666666666664E-2</c:v>
                </c:pt>
                <c:pt idx="7">
                  <c:v>4.4609665427509292E-2</c:v>
                </c:pt>
                <c:pt idx="8">
                  <c:v>6.6666666666666671E-3</c:v>
                </c:pt>
                <c:pt idx="9">
                  <c:v>1.6528925619834711E-2</c:v>
                </c:pt>
                <c:pt idx="10">
                  <c:v>3.7974683544303799E-2</c:v>
                </c:pt>
                <c:pt idx="11">
                  <c:v>4.8192771084337352E-2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A5-4216-9CDF-5D9DD7C618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찬성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m"/"d;@</c:formatCode>
                <c:ptCount val="13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</c:numCache>
            </c:numRef>
          </c:cat>
          <c:val>
            <c:numRef>
              <c:f>Sheet1!$E$2:$E$14</c:f>
              <c:numCache>
                <c:formatCode>0.0%</c:formatCode>
                <c:ptCount val="13"/>
                <c:pt idx="0">
                  <c:v>2.1680216802168022E-2</c:v>
                </c:pt>
                <c:pt idx="1">
                  <c:v>2.1238938053097345E-2</c:v>
                </c:pt>
                <c:pt idx="2">
                  <c:v>2.8421052631578948E-2</c:v>
                </c:pt>
                <c:pt idx="3">
                  <c:v>2.2889842632331903E-2</c:v>
                </c:pt>
                <c:pt idx="4">
                  <c:v>1.0869565217391304E-2</c:v>
                </c:pt>
                <c:pt idx="5">
                  <c:v>1.7391304347826087E-2</c:v>
                </c:pt>
                <c:pt idx="6">
                  <c:v>6.7708333333333329E-2</c:v>
                </c:pt>
                <c:pt idx="7">
                  <c:v>5.204460966542751E-2</c:v>
                </c:pt>
                <c:pt idx="8">
                  <c:v>0.02</c:v>
                </c:pt>
                <c:pt idx="9">
                  <c:v>1.6528925619834711E-2</c:v>
                </c:pt>
                <c:pt idx="10">
                  <c:v>1.2658227848101266E-2</c:v>
                </c:pt>
                <c:pt idx="12">
                  <c:v>9.6774193548387094E-2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A5-4216-9CDF-5D9DD7C6188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2040041568"/>
        <c:axId val="550235696"/>
      </c:barChart>
      <c:dateAx>
        <c:axId val="2040041568"/>
        <c:scaling>
          <c:orientation val="minMax"/>
        </c:scaling>
        <c:delete val="0"/>
        <c:axPos val="b"/>
        <c:numFmt formatCode="m&quot;/&quot;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50235696"/>
        <c:crosses val="autoZero"/>
        <c:auto val="1"/>
        <c:lblOffset val="100"/>
        <c:baseTimeUnit val="days"/>
      </c:dateAx>
      <c:valAx>
        <c:axId val="55023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3">
                    <a:lumMod val="40000"/>
                    <a:lumOff val="6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204004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ko-K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1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10.29 ~ 11.13 [</a:t>
            </a:r>
            <a:r>
              <a:rPr lang="ko-KR" altLang="en-US" sz="1100" b="0" i="0" u="none" strike="noStrike" kern="1200" spc="0" baseline="0">
                <a:solidFill>
                  <a:schemeClr val="bg1"/>
                </a:solidFill>
                <a:highlight>
                  <a:srgbClr val="000080"/>
                </a:highlight>
              </a:rPr>
              <a:t>언론기사</a:t>
            </a:r>
            <a:r>
              <a:rPr lang="en-US" altLang="ko-KR" sz="11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]</a:t>
            </a:r>
            <a:r>
              <a:rPr lang="ko-KR" altLang="en-US" sz="11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 주요 이슈별 정보량 추이 </a:t>
            </a:r>
            <a:r>
              <a:rPr lang="en-US" altLang="ko-KR" sz="11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(</a:t>
            </a:r>
            <a:r>
              <a:rPr lang="ko-KR" altLang="en-US" sz="11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단위</a:t>
            </a:r>
            <a:r>
              <a:rPr lang="en-US" altLang="ko-KR" sz="11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:</a:t>
            </a:r>
            <a:r>
              <a:rPr lang="ko-KR" altLang="en-US" sz="11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건</a:t>
            </a:r>
            <a:r>
              <a:rPr lang="en-US" altLang="ko-KR" sz="11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)</a:t>
            </a:r>
            <a:endParaRPr lang="ko-KR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김포 서울 편입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37</c:v>
                </c:pt>
                <c:pt idx="1">
                  <c:v>178</c:v>
                </c:pt>
                <c:pt idx="2">
                  <c:v>449</c:v>
                </c:pt>
                <c:pt idx="3">
                  <c:v>573</c:v>
                </c:pt>
                <c:pt idx="4">
                  <c:v>657</c:v>
                </c:pt>
                <c:pt idx="5">
                  <c:v>517</c:v>
                </c:pt>
                <c:pt idx="6">
                  <c:v>120</c:v>
                </c:pt>
                <c:pt idx="7">
                  <c:v>238</c:v>
                </c:pt>
                <c:pt idx="8">
                  <c:v>730</c:v>
                </c:pt>
                <c:pt idx="9">
                  <c:v>445</c:v>
                </c:pt>
                <c:pt idx="10">
                  <c:v>294</c:v>
                </c:pt>
                <c:pt idx="11">
                  <c:v>205</c:v>
                </c:pt>
                <c:pt idx="12">
                  <c:v>195</c:v>
                </c:pt>
                <c:pt idx="13">
                  <c:v>47</c:v>
                </c:pt>
                <c:pt idx="14">
                  <c:v>109</c:v>
                </c:pt>
                <c:pt idx="15">
                  <c:v>204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181-4902-BA7E-EC39B2493F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이준석 신당 창당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36</c:v>
                </c:pt>
                <c:pt idx="1">
                  <c:v>42</c:v>
                </c:pt>
                <c:pt idx="2">
                  <c:v>8</c:v>
                </c:pt>
                <c:pt idx="3">
                  <c:v>39</c:v>
                </c:pt>
                <c:pt idx="4">
                  <c:v>44</c:v>
                </c:pt>
                <c:pt idx="5">
                  <c:v>39</c:v>
                </c:pt>
                <c:pt idx="6">
                  <c:v>42</c:v>
                </c:pt>
                <c:pt idx="7">
                  <c:v>88</c:v>
                </c:pt>
                <c:pt idx="8">
                  <c:v>145</c:v>
                </c:pt>
                <c:pt idx="9">
                  <c:v>174</c:v>
                </c:pt>
                <c:pt idx="10">
                  <c:v>221</c:v>
                </c:pt>
                <c:pt idx="11">
                  <c:v>184</c:v>
                </c:pt>
                <c:pt idx="12">
                  <c:v>163</c:v>
                </c:pt>
                <c:pt idx="13">
                  <c:v>143</c:v>
                </c:pt>
                <c:pt idx="14">
                  <c:v>94</c:v>
                </c:pt>
                <c:pt idx="15">
                  <c:v>163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181-4902-BA7E-EC39B2493F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공매도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10</c:v>
                </c:pt>
                <c:pt idx="1">
                  <c:v>18</c:v>
                </c:pt>
                <c:pt idx="2">
                  <c:v>58</c:v>
                </c:pt>
                <c:pt idx="3">
                  <c:v>30</c:v>
                </c:pt>
                <c:pt idx="4">
                  <c:v>23</c:v>
                </c:pt>
                <c:pt idx="5">
                  <c:v>40</c:v>
                </c:pt>
                <c:pt idx="6">
                  <c:v>19</c:v>
                </c:pt>
                <c:pt idx="7">
                  <c:v>225</c:v>
                </c:pt>
                <c:pt idx="8">
                  <c:v>568</c:v>
                </c:pt>
                <c:pt idx="9">
                  <c:v>330</c:v>
                </c:pt>
                <c:pt idx="10">
                  <c:v>113</c:v>
                </c:pt>
                <c:pt idx="11">
                  <c:v>153</c:v>
                </c:pt>
                <c:pt idx="12">
                  <c:v>80</c:v>
                </c:pt>
                <c:pt idx="13">
                  <c:v>33</c:v>
                </c:pt>
                <c:pt idx="14">
                  <c:v>53</c:v>
                </c:pt>
                <c:pt idx="15">
                  <c:v>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181-4902-BA7E-EC39B2493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0041568"/>
        <c:axId val="550235696"/>
      </c:lineChart>
      <c:dateAx>
        <c:axId val="2040041568"/>
        <c:scaling>
          <c:orientation val="minMax"/>
        </c:scaling>
        <c:delete val="0"/>
        <c:axPos val="b"/>
        <c:numFmt formatCode="m&quot;/&quot;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50235696"/>
        <c:crosses val="autoZero"/>
        <c:auto val="1"/>
        <c:lblOffset val="100"/>
        <c:baseTimeUnit val="days"/>
      </c:dateAx>
      <c:valAx>
        <c:axId val="55023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3">
                    <a:lumMod val="40000"/>
                    <a:lumOff val="6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204004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ko-K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1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10.29 ~ 11.13 [</a:t>
            </a:r>
            <a:r>
              <a:rPr lang="en-US" altLang="ko-KR" sz="1100" b="0" i="0" u="none" strike="noStrike" kern="1200" spc="0" baseline="0">
                <a:solidFill>
                  <a:schemeClr val="bg1"/>
                </a:solidFill>
                <a:highlight>
                  <a:srgbClr val="000080"/>
                </a:highlight>
              </a:rPr>
              <a:t>SNS </a:t>
            </a:r>
            <a:r>
              <a:rPr lang="ko-KR" altLang="en-US" sz="1100" b="0" i="0" u="none" strike="noStrike" kern="1200" spc="0" baseline="0">
                <a:solidFill>
                  <a:schemeClr val="bg1"/>
                </a:solidFill>
                <a:highlight>
                  <a:srgbClr val="000080"/>
                </a:highlight>
              </a:rPr>
              <a:t>커뮤니티</a:t>
            </a:r>
            <a:r>
              <a:rPr lang="en-US" altLang="ko-KR" sz="11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]</a:t>
            </a:r>
            <a:r>
              <a:rPr lang="ko-KR" altLang="en-US" sz="11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 주요 이슈별 정보량 추이 </a:t>
            </a:r>
            <a:r>
              <a:rPr lang="en-US" altLang="ko-KR" sz="11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(</a:t>
            </a:r>
            <a:r>
              <a:rPr lang="ko-KR" altLang="en-US" sz="11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단위</a:t>
            </a:r>
            <a:r>
              <a:rPr lang="en-US" altLang="ko-KR" sz="11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:</a:t>
            </a:r>
            <a:r>
              <a:rPr lang="ko-KR" altLang="en-US" sz="11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건</a:t>
            </a:r>
            <a:r>
              <a:rPr lang="en-US" altLang="ko-KR" sz="1100" b="0" i="0" u="none" strike="noStrike" kern="1200" spc="0" baseline="0">
                <a:solidFill>
                  <a:srgbClr val="2B3542">
                    <a:lumMod val="65000"/>
                    <a:lumOff val="35000"/>
                  </a:srgbClr>
                </a:solidFill>
              </a:rPr>
              <a:t>)</a:t>
            </a:r>
            <a:endParaRPr lang="ko-KR" sz="11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김포 서울 편입</c:v>
                </c:pt>
              </c:strCache>
            </c:strRef>
          </c:tx>
          <c:spPr>
            <a:ln w="38100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Sheet1!$B$2:$B$17</c:f>
              <c:numCache>
                <c:formatCode>General</c:formatCode>
                <c:ptCount val="16"/>
                <c:pt idx="0">
                  <c:v>33</c:v>
                </c:pt>
                <c:pt idx="1">
                  <c:v>456</c:v>
                </c:pt>
                <c:pt idx="2">
                  <c:v>1445</c:v>
                </c:pt>
                <c:pt idx="3">
                  <c:v>1228</c:v>
                </c:pt>
                <c:pt idx="4">
                  <c:v>1019</c:v>
                </c:pt>
                <c:pt idx="5">
                  <c:v>672</c:v>
                </c:pt>
                <c:pt idx="6">
                  <c:v>322</c:v>
                </c:pt>
                <c:pt idx="7">
                  <c:v>272</c:v>
                </c:pt>
                <c:pt idx="8">
                  <c:v>488</c:v>
                </c:pt>
                <c:pt idx="9">
                  <c:v>255</c:v>
                </c:pt>
                <c:pt idx="10">
                  <c:v>196</c:v>
                </c:pt>
                <c:pt idx="11">
                  <c:v>159</c:v>
                </c:pt>
                <c:pt idx="12">
                  <c:v>153</c:v>
                </c:pt>
                <c:pt idx="13">
                  <c:v>62</c:v>
                </c:pt>
                <c:pt idx="14">
                  <c:v>138</c:v>
                </c:pt>
                <c:pt idx="15">
                  <c:v>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181-4902-BA7E-EC39B2493F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이준석 신당 창당</c:v>
                </c:pt>
              </c:strCache>
            </c:strRef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Sheet1!$C$2:$C$17</c:f>
              <c:numCache>
                <c:formatCode>General</c:formatCode>
                <c:ptCount val="16"/>
                <c:pt idx="0">
                  <c:v>75</c:v>
                </c:pt>
                <c:pt idx="1">
                  <c:v>64</c:v>
                </c:pt>
                <c:pt idx="2">
                  <c:v>36</c:v>
                </c:pt>
                <c:pt idx="3">
                  <c:v>85</c:v>
                </c:pt>
                <c:pt idx="4">
                  <c:v>137</c:v>
                </c:pt>
                <c:pt idx="5">
                  <c:v>184</c:v>
                </c:pt>
                <c:pt idx="6">
                  <c:v>127</c:v>
                </c:pt>
                <c:pt idx="7">
                  <c:v>274</c:v>
                </c:pt>
                <c:pt idx="8">
                  <c:v>264</c:v>
                </c:pt>
                <c:pt idx="9">
                  <c:v>272</c:v>
                </c:pt>
                <c:pt idx="10">
                  <c:v>374</c:v>
                </c:pt>
                <c:pt idx="11">
                  <c:v>323</c:v>
                </c:pt>
                <c:pt idx="12">
                  <c:v>232</c:v>
                </c:pt>
                <c:pt idx="13">
                  <c:v>190</c:v>
                </c:pt>
                <c:pt idx="14">
                  <c:v>159</c:v>
                </c:pt>
                <c:pt idx="15">
                  <c:v>159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181-4902-BA7E-EC39B2493FD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공매도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Sheet1!$D$2:$D$17</c:f>
              <c:numCache>
                <c:formatCode>General</c:formatCode>
                <c:ptCount val="16"/>
                <c:pt idx="0">
                  <c:v>9</c:v>
                </c:pt>
                <c:pt idx="1">
                  <c:v>18</c:v>
                </c:pt>
                <c:pt idx="2">
                  <c:v>18</c:v>
                </c:pt>
                <c:pt idx="3">
                  <c:v>47</c:v>
                </c:pt>
                <c:pt idx="4">
                  <c:v>28</c:v>
                </c:pt>
                <c:pt idx="5">
                  <c:v>125</c:v>
                </c:pt>
                <c:pt idx="6">
                  <c:v>62</c:v>
                </c:pt>
                <c:pt idx="7">
                  <c:v>250</c:v>
                </c:pt>
                <c:pt idx="8">
                  <c:v>496</c:v>
                </c:pt>
                <c:pt idx="9">
                  <c:v>355</c:v>
                </c:pt>
                <c:pt idx="10">
                  <c:v>139</c:v>
                </c:pt>
                <c:pt idx="11">
                  <c:v>87</c:v>
                </c:pt>
                <c:pt idx="12">
                  <c:v>89</c:v>
                </c:pt>
                <c:pt idx="13">
                  <c:v>32</c:v>
                </c:pt>
                <c:pt idx="14">
                  <c:v>36</c:v>
                </c:pt>
                <c:pt idx="15">
                  <c:v>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181-4902-BA7E-EC39B2493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0041568"/>
        <c:axId val="550235696"/>
      </c:lineChart>
      <c:dateAx>
        <c:axId val="2040041568"/>
        <c:scaling>
          <c:orientation val="minMax"/>
        </c:scaling>
        <c:delete val="0"/>
        <c:axPos val="b"/>
        <c:numFmt formatCode="m&quot;/&quot;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50235696"/>
        <c:crosses val="autoZero"/>
        <c:auto val="1"/>
        <c:lblOffset val="100"/>
        <c:baseTimeUnit val="days"/>
      </c:dateAx>
      <c:valAx>
        <c:axId val="55023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3">
                    <a:lumMod val="40000"/>
                    <a:lumOff val="6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204004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/>
              <a:t>2023. 10.</a:t>
            </a:r>
            <a:r>
              <a:rPr lang="ko-KR" altLang="en-US"/>
              <a:t> </a:t>
            </a:r>
            <a:r>
              <a:rPr lang="en-US" altLang="ko-KR"/>
              <a:t>29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일</a:t>
            </a:r>
            <a:r>
              <a:rPr lang="en-US" altLang="ko-KR"/>
              <a:t>) ~ 11.</a:t>
            </a:r>
            <a:r>
              <a:rPr lang="ko-KR" altLang="en-US"/>
              <a:t> </a:t>
            </a:r>
            <a:r>
              <a:rPr lang="en-US" altLang="ko-KR"/>
              <a:t>13</a:t>
            </a:r>
            <a:r>
              <a:rPr lang="ko-KR" altLang="en-US"/>
              <a:t> </a:t>
            </a:r>
            <a:r>
              <a:rPr lang="en-US" altLang="ko-KR"/>
              <a:t>(</a:t>
            </a:r>
            <a:r>
              <a:rPr lang="ko-KR" altLang="en-US"/>
              <a:t>월</a:t>
            </a:r>
            <a:r>
              <a:rPr lang="en-US" altLang="ko-KR"/>
              <a:t>) </a:t>
            </a:r>
            <a:r>
              <a:rPr lang="ko-KR" altLang="en-US"/>
              <a:t>커뮤니티 </a:t>
            </a:r>
            <a:r>
              <a:rPr lang="en-US" altLang="ko-KR"/>
              <a:t>Vs. </a:t>
            </a:r>
            <a:r>
              <a:rPr lang="ko-KR" altLang="en-US"/>
              <a:t>뉴스 </a:t>
            </a:r>
            <a:r>
              <a:rPr lang="en-US" altLang="ko-KR"/>
              <a:t>‘</a:t>
            </a:r>
            <a:r>
              <a:rPr lang="ko-KR" altLang="en-US"/>
              <a:t>김포</a:t>
            </a:r>
            <a:r>
              <a:rPr lang="en-US" altLang="ko-KR"/>
              <a:t>’ &amp; ‘</a:t>
            </a:r>
            <a:r>
              <a:rPr lang="ko-KR" altLang="en-US"/>
              <a:t>서울</a:t>
            </a:r>
            <a:r>
              <a:rPr lang="en-US" altLang="ko-KR"/>
              <a:t>’ </a:t>
            </a:r>
            <a:r>
              <a:rPr lang="ko-KR" altLang="en-US"/>
              <a:t>동반 언급 추이 </a:t>
            </a:r>
            <a:r>
              <a:rPr lang="en-US" altLang="ko-KR"/>
              <a:t>(</a:t>
            </a:r>
            <a:r>
              <a:rPr lang="ko-KR" altLang="en-US"/>
              <a:t>단위</a:t>
            </a:r>
            <a:r>
              <a:rPr lang="en-US" altLang="ko-KR"/>
              <a:t>:</a:t>
            </a:r>
            <a:r>
              <a:rPr lang="ko-KR" altLang="en-US"/>
              <a:t>건</a:t>
            </a:r>
            <a:r>
              <a:rPr lang="en-US" altLang="ko-KR"/>
              <a:t>)</a:t>
            </a:r>
            <a:endParaRPr lang="ko-K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트위터(RT 제외)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Sheet1!$B$2:$B$17</c:f>
            </c:numRef>
          </c:val>
          <c:smooth val="1"/>
          <c:extLst>
            <c:ext xmlns:c16="http://schemas.microsoft.com/office/drawing/2014/chart" uri="{C3380CC4-5D6E-409C-BE32-E72D297353CC}">
              <c16:uniqueId val="{00000000-E9BD-4745-99E6-82EEB9ED84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블로그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Sheet1!$C$2:$C$17</c:f>
            </c:numRef>
          </c:val>
          <c:smooth val="1"/>
          <c:extLst>
            <c:ext xmlns:c16="http://schemas.microsoft.com/office/drawing/2014/chart" uri="{C3380CC4-5D6E-409C-BE32-E72D297353CC}">
              <c16:uniqueId val="{00000001-E9BD-4745-99E6-82EEB9ED84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커뮤니티</c:v>
                </c:pt>
              </c:strCache>
            </c:strRef>
          </c:tx>
          <c:spPr>
            <a:ln w="57150" cap="rnd">
              <a:solidFill>
                <a:schemeClr val="accent2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Sheet1!$D$2:$D$17</c:f>
              <c:numCache>
                <c:formatCode>#,##0</c:formatCode>
                <c:ptCount val="16"/>
                <c:pt idx="0">
                  <c:v>33</c:v>
                </c:pt>
                <c:pt idx="1">
                  <c:v>456</c:v>
                </c:pt>
                <c:pt idx="2">
                  <c:v>1445</c:v>
                </c:pt>
                <c:pt idx="3">
                  <c:v>1228</c:v>
                </c:pt>
                <c:pt idx="4">
                  <c:v>1019</c:v>
                </c:pt>
                <c:pt idx="5">
                  <c:v>672</c:v>
                </c:pt>
                <c:pt idx="6">
                  <c:v>322</c:v>
                </c:pt>
                <c:pt idx="7">
                  <c:v>272</c:v>
                </c:pt>
                <c:pt idx="8">
                  <c:v>488</c:v>
                </c:pt>
                <c:pt idx="9">
                  <c:v>255</c:v>
                </c:pt>
                <c:pt idx="10">
                  <c:v>196</c:v>
                </c:pt>
                <c:pt idx="11">
                  <c:v>159</c:v>
                </c:pt>
                <c:pt idx="12">
                  <c:v>153</c:v>
                </c:pt>
                <c:pt idx="13">
                  <c:v>62</c:v>
                </c:pt>
                <c:pt idx="14">
                  <c:v>138</c:v>
                </c:pt>
                <c:pt idx="15">
                  <c:v>99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E9BD-4745-99E6-82EEB9ED84A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인스타그램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Sheet1!$E$2:$E$17</c:f>
            </c:numRef>
          </c:val>
          <c:smooth val="0"/>
          <c:extLst>
            <c:ext xmlns:c16="http://schemas.microsoft.com/office/drawing/2014/chart" uri="{C3380CC4-5D6E-409C-BE32-E72D297353CC}">
              <c16:uniqueId val="{00000003-E9BD-4745-99E6-82EEB9ED84A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뉴스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Sheet1!$F$2:$F$17</c:f>
              <c:numCache>
                <c:formatCode>#,##0</c:formatCode>
                <c:ptCount val="16"/>
                <c:pt idx="0">
                  <c:v>37</c:v>
                </c:pt>
                <c:pt idx="1">
                  <c:v>178</c:v>
                </c:pt>
                <c:pt idx="2">
                  <c:v>449</c:v>
                </c:pt>
                <c:pt idx="3">
                  <c:v>573</c:v>
                </c:pt>
                <c:pt idx="4">
                  <c:v>657</c:v>
                </c:pt>
                <c:pt idx="5">
                  <c:v>517</c:v>
                </c:pt>
                <c:pt idx="6">
                  <c:v>120</c:v>
                </c:pt>
                <c:pt idx="7">
                  <c:v>238</c:v>
                </c:pt>
                <c:pt idx="8">
                  <c:v>730</c:v>
                </c:pt>
                <c:pt idx="9">
                  <c:v>445</c:v>
                </c:pt>
                <c:pt idx="10">
                  <c:v>294</c:v>
                </c:pt>
                <c:pt idx="11">
                  <c:v>205</c:v>
                </c:pt>
                <c:pt idx="12">
                  <c:v>195</c:v>
                </c:pt>
                <c:pt idx="13">
                  <c:v>47</c:v>
                </c:pt>
                <c:pt idx="14">
                  <c:v>109</c:v>
                </c:pt>
                <c:pt idx="15">
                  <c:v>204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E9BD-4745-99E6-82EEB9ED84A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전체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Sheet1!$A$2:$A$17</c:f>
              <c:numCache>
                <c:formatCode>m"/"d;@</c:formatCode>
                <c:ptCount val="16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  <c:pt idx="13">
                  <c:v>45241</c:v>
                </c:pt>
                <c:pt idx="14">
                  <c:v>45242</c:v>
                </c:pt>
                <c:pt idx="15">
                  <c:v>45243</c:v>
                </c:pt>
              </c:numCache>
            </c:numRef>
          </c:cat>
          <c:val>
            <c:numRef>
              <c:f>Sheet1!$G$2:$G$17</c:f>
            </c:numRef>
          </c:val>
          <c:smooth val="1"/>
          <c:extLst>
            <c:ext xmlns:c16="http://schemas.microsoft.com/office/drawing/2014/chart" uri="{C3380CC4-5D6E-409C-BE32-E72D297353CC}">
              <c16:uniqueId val="{00000005-E9BD-4745-99E6-82EEB9ED8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0041568"/>
        <c:axId val="550235696"/>
      </c:lineChart>
      <c:dateAx>
        <c:axId val="2040041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m&quot;/&quot;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50235696"/>
        <c:crosses val="autoZero"/>
        <c:auto val="1"/>
        <c:lblOffset val="100"/>
        <c:baseTimeUnit val="days"/>
      </c:dateAx>
      <c:valAx>
        <c:axId val="55023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3">
                    <a:lumMod val="40000"/>
                    <a:lumOff val="6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204004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ko-K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/>
              <a:t>뉴스 연관어 별 언급량 순위</a:t>
            </a:r>
            <a:endParaRPr lang="en-US" altLang="ko-K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Sheet1!$A$2:$A$51</c:f>
              <c:strCache>
                <c:ptCount val="50"/>
                <c:pt idx="0">
                  <c:v>서울</c:v>
                </c:pt>
                <c:pt idx="1">
                  <c:v>편입</c:v>
                </c:pt>
                <c:pt idx="2">
                  <c:v>국민의힘</c:v>
                </c:pt>
                <c:pt idx="3">
                  <c:v>경기</c:v>
                </c:pt>
                <c:pt idx="4">
                  <c:v>지역</c:v>
                </c:pt>
                <c:pt idx="5">
                  <c:v>김포시</c:v>
                </c:pt>
                <c:pt idx="6">
                  <c:v>경기도</c:v>
                </c:pt>
                <c:pt idx="7">
                  <c:v>대표</c:v>
                </c:pt>
                <c:pt idx="8">
                  <c:v>수도권</c:v>
                </c:pt>
                <c:pt idx="9">
                  <c:v>서울시</c:v>
                </c:pt>
                <c:pt idx="10">
                  <c:v>민주당</c:v>
                </c:pt>
                <c:pt idx="11">
                  <c:v>도시</c:v>
                </c:pt>
                <c:pt idx="12">
                  <c:v>총선</c:v>
                </c:pt>
                <c:pt idx="13">
                  <c:v>입장</c:v>
                </c:pt>
                <c:pt idx="14">
                  <c:v>시민</c:v>
                </c:pt>
                <c:pt idx="15">
                  <c:v>주민</c:v>
                </c:pt>
                <c:pt idx="16">
                  <c:v>행정</c:v>
                </c:pt>
                <c:pt idx="17">
                  <c:v>여당</c:v>
                </c:pt>
                <c:pt idx="18">
                  <c:v>의원</c:v>
                </c:pt>
                <c:pt idx="19">
                  <c:v>시장</c:v>
                </c:pt>
                <c:pt idx="20">
                  <c:v>더불어민주당</c:v>
                </c:pt>
                <c:pt idx="21">
                  <c:v>국회</c:v>
                </c:pt>
                <c:pt idx="22">
                  <c:v>정책</c:v>
                </c:pt>
                <c:pt idx="23">
                  <c:v>선거</c:v>
                </c:pt>
                <c:pt idx="24">
                  <c:v>정부</c:v>
                </c:pt>
                <c:pt idx="25">
                  <c:v>문제</c:v>
                </c:pt>
                <c:pt idx="26">
                  <c:v>김</c:v>
                </c:pt>
                <c:pt idx="27">
                  <c:v>지방</c:v>
                </c:pt>
                <c:pt idx="28">
                  <c:v>메가시티</c:v>
                </c:pt>
                <c:pt idx="29">
                  <c:v>김기현</c:v>
                </c:pt>
                <c:pt idx="30">
                  <c:v>교통</c:v>
                </c:pt>
                <c:pt idx="31">
                  <c:v>구역</c:v>
                </c:pt>
                <c:pt idx="32">
                  <c:v>국민</c:v>
                </c:pt>
                <c:pt idx="33">
                  <c:v>의견</c:v>
                </c:pt>
                <c:pt idx="34">
                  <c:v>인천</c:v>
                </c:pt>
                <c:pt idx="35">
                  <c:v>위원장</c:v>
                </c:pt>
                <c:pt idx="36">
                  <c:v>균형발전</c:v>
                </c:pt>
                <c:pt idx="37">
                  <c:v>경제</c:v>
                </c:pt>
                <c:pt idx="38">
                  <c:v>여론</c:v>
                </c:pt>
                <c:pt idx="39">
                  <c:v>이슈</c:v>
                </c:pt>
                <c:pt idx="40">
                  <c:v>논의</c:v>
                </c:pt>
                <c:pt idx="41">
                  <c:v>추진</c:v>
                </c:pt>
                <c:pt idx="42">
                  <c:v>구리</c:v>
                </c:pt>
                <c:pt idx="43">
                  <c:v>윤석열</c:v>
                </c:pt>
                <c:pt idx="44">
                  <c:v>주장</c:v>
                </c:pt>
                <c:pt idx="45">
                  <c:v>오세훈</c:v>
                </c:pt>
                <c:pt idx="46">
                  <c:v>서울시장</c:v>
                </c:pt>
                <c:pt idx="47">
                  <c:v>인구</c:v>
                </c:pt>
                <c:pt idx="48">
                  <c:v>하남</c:v>
                </c:pt>
                <c:pt idx="49">
                  <c:v>대통령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4976</c:v>
                </c:pt>
                <c:pt idx="1">
                  <c:v>3710</c:v>
                </c:pt>
                <c:pt idx="2">
                  <c:v>2978</c:v>
                </c:pt>
                <c:pt idx="3">
                  <c:v>2484</c:v>
                </c:pt>
                <c:pt idx="4">
                  <c:v>2470</c:v>
                </c:pt>
                <c:pt idx="5">
                  <c:v>2469</c:v>
                </c:pt>
                <c:pt idx="6">
                  <c:v>2440</c:v>
                </c:pt>
                <c:pt idx="7">
                  <c:v>2212</c:v>
                </c:pt>
                <c:pt idx="8">
                  <c:v>2179</c:v>
                </c:pt>
                <c:pt idx="9">
                  <c:v>2144</c:v>
                </c:pt>
                <c:pt idx="10">
                  <c:v>1839</c:v>
                </c:pt>
                <c:pt idx="11">
                  <c:v>1831</c:v>
                </c:pt>
                <c:pt idx="12">
                  <c:v>1826</c:v>
                </c:pt>
                <c:pt idx="13">
                  <c:v>1824</c:v>
                </c:pt>
                <c:pt idx="14">
                  <c:v>1733</c:v>
                </c:pt>
                <c:pt idx="15">
                  <c:v>1717</c:v>
                </c:pt>
                <c:pt idx="16">
                  <c:v>1701</c:v>
                </c:pt>
                <c:pt idx="17">
                  <c:v>1687</c:v>
                </c:pt>
                <c:pt idx="18">
                  <c:v>1633</c:v>
                </c:pt>
                <c:pt idx="19">
                  <c:v>1598</c:v>
                </c:pt>
                <c:pt idx="20">
                  <c:v>1507</c:v>
                </c:pt>
                <c:pt idx="21">
                  <c:v>1502</c:v>
                </c:pt>
                <c:pt idx="22">
                  <c:v>1430</c:v>
                </c:pt>
                <c:pt idx="23">
                  <c:v>1418</c:v>
                </c:pt>
                <c:pt idx="24">
                  <c:v>1400</c:v>
                </c:pt>
                <c:pt idx="25">
                  <c:v>1355</c:v>
                </c:pt>
                <c:pt idx="26">
                  <c:v>1329</c:v>
                </c:pt>
                <c:pt idx="27">
                  <c:v>1320</c:v>
                </c:pt>
                <c:pt idx="28">
                  <c:v>1150</c:v>
                </c:pt>
                <c:pt idx="29">
                  <c:v>1126</c:v>
                </c:pt>
                <c:pt idx="30">
                  <c:v>1121</c:v>
                </c:pt>
                <c:pt idx="31">
                  <c:v>1110</c:v>
                </c:pt>
                <c:pt idx="32">
                  <c:v>1103</c:v>
                </c:pt>
                <c:pt idx="33">
                  <c:v>1064</c:v>
                </c:pt>
                <c:pt idx="34">
                  <c:v>1037</c:v>
                </c:pt>
                <c:pt idx="35">
                  <c:v>1012</c:v>
                </c:pt>
                <c:pt idx="36">
                  <c:v>973</c:v>
                </c:pt>
                <c:pt idx="37">
                  <c:v>966</c:v>
                </c:pt>
                <c:pt idx="38">
                  <c:v>964</c:v>
                </c:pt>
                <c:pt idx="39">
                  <c:v>959</c:v>
                </c:pt>
                <c:pt idx="40">
                  <c:v>954</c:v>
                </c:pt>
                <c:pt idx="41">
                  <c:v>895</c:v>
                </c:pt>
                <c:pt idx="42">
                  <c:v>890</c:v>
                </c:pt>
                <c:pt idx="43">
                  <c:v>886</c:v>
                </c:pt>
                <c:pt idx="44">
                  <c:v>874</c:v>
                </c:pt>
                <c:pt idx="45">
                  <c:v>851</c:v>
                </c:pt>
                <c:pt idx="46">
                  <c:v>845</c:v>
                </c:pt>
                <c:pt idx="47">
                  <c:v>844</c:v>
                </c:pt>
                <c:pt idx="48">
                  <c:v>841</c:v>
                </c:pt>
                <c:pt idx="49">
                  <c:v>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0-4B54-AA40-EFD0B2E49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2124804688"/>
        <c:axId val="1610205807"/>
      </c:barChart>
      <c:catAx>
        <c:axId val="212480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10205807"/>
        <c:crosses val="autoZero"/>
        <c:auto val="1"/>
        <c:lblAlgn val="ctr"/>
        <c:lblOffset val="100"/>
        <c:noMultiLvlLbl val="0"/>
      </c:catAx>
      <c:valAx>
        <c:axId val="1610205807"/>
        <c:scaling>
          <c:orientation val="minMax"/>
          <c:max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212480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ko-K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/>
              <a:t>커뮤니티 연관어 별 언급량 순위</a:t>
            </a:r>
            <a:endParaRPr lang="en-US" altLang="ko-K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Sheet1!$A$2:$A$51</c:f>
              <c:strCache>
                <c:ptCount val="50"/>
                <c:pt idx="0">
                  <c:v>서울</c:v>
                </c:pt>
                <c:pt idx="1">
                  <c:v>편입</c:v>
                </c:pt>
                <c:pt idx="2">
                  <c:v>서울시</c:v>
                </c:pt>
                <c:pt idx="3">
                  <c:v>경기도</c:v>
                </c:pt>
                <c:pt idx="4">
                  <c:v>경기</c:v>
                </c:pt>
                <c:pt idx="5">
                  <c:v>지역</c:v>
                </c:pt>
                <c:pt idx="6">
                  <c:v>국민의힘</c:v>
                </c:pt>
                <c:pt idx="7">
                  <c:v>시민</c:v>
                </c:pt>
                <c:pt idx="8">
                  <c:v>인천</c:v>
                </c:pt>
                <c:pt idx="9">
                  <c:v>김포시</c:v>
                </c:pt>
                <c:pt idx="10">
                  <c:v>도시</c:v>
                </c:pt>
                <c:pt idx="11">
                  <c:v>시장</c:v>
                </c:pt>
                <c:pt idx="12">
                  <c:v>총선</c:v>
                </c:pt>
                <c:pt idx="13">
                  <c:v>구리</c:v>
                </c:pt>
                <c:pt idx="14">
                  <c:v>하남</c:v>
                </c:pt>
                <c:pt idx="15">
                  <c:v>광명</c:v>
                </c:pt>
                <c:pt idx="16">
                  <c:v>민주당</c:v>
                </c:pt>
                <c:pt idx="17">
                  <c:v>수도권</c:v>
                </c:pt>
                <c:pt idx="18">
                  <c:v>고양</c:v>
                </c:pt>
                <c:pt idx="19">
                  <c:v>주민</c:v>
                </c:pt>
                <c:pt idx="20">
                  <c:v>대표</c:v>
                </c:pt>
                <c:pt idx="21">
                  <c:v>정치</c:v>
                </c:pt>
                <c:pt idx="22">
                  <c:v>행정</c:v>
                </c:pt>
                <c:pt idx="23">
                  <c:v>공유</c:v>
                </c:pt>
                <c:pt idx="24">
                  <c:v>여당</c:v>
                </c:pt>
                <c:pt idx="25">
                  <c:v>여론</c:v>
                </c:pt>
                <c:pt idx="26">
                  <c:v>선거</c:v>
                </c:pt>
                <c:pt idx="27">
                  <c:v>쓰레기</c:v>
                </c:pt>
                <c:pt idx="28">
                  <c:v>반대</c:v>
                </c:pt>
                <c:pt idx="29">
                  <c:v>부천</c:v>
                </c:pt>
                <c:pt idx="30">
                  <c:v>입장</c:v>
                </c:pt>
                <c:pt idx="31">
                  <c:v>이슈</c:v>
                </c:pt>
                <c:pt idx="32">
                  <c:v>김기현</c:v>
                </c:pt>
                <c:pt idx="33">
                  <c:v>국힘</c:v>
                </c:pt>
                <c:pt idx="34">
                  <c:v>추진</c:v>
                </c:pt>
                <c:pt idx="35">
                  <c:v>뉴스</c:v>
                </c:pt>
                <c:pt idx="36">
                  <c:v>국민</c:v>
                </c:pt>
                <c:pt idx="37">
                  <c:v>성남</c:v>
                </c:pt>
                <c:pt idx="38">
                  <c:v>집값</c:v>
                </c:pt>
                <c:pt idx="39">
                  <c:v>정책</c:v>
                </c:pt>
                <c:pt idx="40">
                  <c:v>문제</c:v>
                </c:pt>
                <c:pt idx="41">
                  <c:v>지방</c:v>
                </c:pt>
                <c:pt idx="42">
                  <c:v>과천</c:v>
                </c:pt>
                <c:pt idx="43">
                  <c:v>교통</c:v>
                </c:pt>
                <c:pt idx="44">
                  <c:v>부동산</c:v>
                </c:pt>
                <c:pt idx="45">
                  <c:v>의원</c:v>
                </c:pt>
                <c:pt idx="46">
                  <c:v>시가</c:v>
                </c:pt>
                <c:pt idx="47">
                  <c:v>부산</c:v>
                </c:pt>
                <c:pt idx="48">
                  <c:v>정부</c:v>
                </c:pt>
                <c:pt idx="49">
                  <c:v>인구</c:v>
                </c:pt>
              </c:strCache>
            </c:strRef>
          </c:cat>
          <c:val>
            <c:numRef>
              <c:f>Sheet1!$B$2:$B$51</c:f>
              <c:numCache>
                <c:formatCode>General</c:formatCode>
                <c:ptCount val="50"/>
                <c:pt idx="0">
                  <c:v>6867</c:v>
                </c:pt>
                <c:pt idx="1">
                  <c:v>4147</c:v>
                </c:pt>
                <c:pt idx="2">
                  <c:v>1455</c:v>
                </c:pt>
                <c:pt idx="3">
                  <c:v>1247</c:v>
                </c:pt>
                <c:pt idx="4">
                  <c:v>1189</c:v>
                </c:pt>
                <c:pt idx="5">
                  <c:v>1048</c:v>
                </c:pt>
                <c:pt idx="6">
                  <c:v>1032</c:v>
                </c:pt>
                <c:pt idx="7">
                  <c:v>1010</c:v>
                </c:pt>
                <c:pt idx="8">
                  <c:v>899</c:v>
                </c:pt>
                <c:pt idx="9">
                  <c:v>885</c:v>
                </c:pt>
                <c:pt idx="10">
                  <c:v>848</c:v>
                </c:pt>
                <c:pt idx="11">
                  <c:v>833</c:v>
                </c:pt>
                <c:pt idx="12">
                  <c:v>830</c:v>
                </c:pt>
                <c:pt idx="13">
                  <c:v>815</c:v>
                </c:pt>
                <c:pt idx="14">
                  <c:v>780</c:v>
                </c:pt>
                <c:pt idx="15">
                  <c:v>766</c:v>
                </c:pt>
                <c:pt idx="16">
                  <c:v>752</c:v>
                </c:pt>
                <c:pt idx="17">
                  <c:v>710</c:v>
                </c:pt>
                <c:pt idx="18">
                  <c:v>633</c:v>
                </c:pt>
                <c:pt idx="19">
                  <c:v>585</c:v>
                </c:pt>
                <c:pt idx="20">
                  <c:v>487</c:v>
                </c:pt>
                <c:pt idx="21">
                  <c:v>485</c:v>
                </c:pt>
                <c:pt idx="22">
                  <c:v>481</c:v>
                </c:pt>
                <c:pt idx="23">
                  <c:v>464</c:v>
                </c:pt>
                <c:pt idx="24">
                  <c:v>462</c:v>
                </c:pt>
                <c:pt idx="25">
                  <c:v>459</c:v>
                </c:pt>
                <c:pt idx="26">
                  <c:v>455</c:v>
                </c:pt>
                <c:pt idx="27">
                  <c:v>445</c:v>
                </c:pt>
                <c:pt idx="28">
                  <c:v>444</c:v>
                </c:pt>
                <c:pt idx="29">
                  <c:v>437</c:v>
                </c:pt>
                <c:pt idx="30">
                  <c:v>430</c:v>
                </c:pt>
                <c:pt idx="31">
                  <c:v>422</c:v>
                </c:pt>
                <c:pt idx="32">
                  <c:v>415</c:v>
                </c:pt>
                <c:pt idx="33">
                  <c:v>386</c:v>
                </c:pt>
                <c:pt idx="34">
                  <c:v>380</c:v>
                </c:pt>
                <c:pt idx="35">
                  <c:v>369</c:v>
                </c:pt>
                <c:pt idx="36">
                  <c:v>365</c:v>
                </c:pt>
                <c:pt idx="37">
                  <c:v>357</c:v>
                </c:pt>
                <c:pt idx="38">
                  <c:v>354</c:v>
                </c:pt>
                <c:pt idx="39">
                  <c:v>351</c:v>
                </c:pt>
                <c:pt idx="40">
                  <c:v>350</c:v>
                </c:pt>
                <c:pt idx="41">
                  <c:v>348</c:v>
                </c:pt>
                <c:pt idx="42">
                  <c:v>346</c:v>
                </c:pt>
                <c:pt idx="43">
                  <c:v>346</c:v>
                </c:pt>
                <c:pt idx="44">
                  <c:v>341</c:v>
                </c:pt>
                <c:pt idx="45">
                  <c:v>340</c:v>
                </c:pt>
                <c:pt idx="46">
                  <c:v>336</c:v>
                </c:pt>
                <c:pt idx="47">
                  <c:v>331</c:v>
                </c:pt>
                <c:pt idx="48">
                  <c:v>331</c:v>
                </c:pt>
                <c:pt idx="49">
                  <c:v>330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A0-4B54-AA40-EFD0B2E49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2124804688"/>
        <c:axId val="1610205807"/>
      </c:barChart>
      <c:catAx>
        <c:axId val="212480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610205807"/>
        <c:crosses val="autoZero"/>
        <c:auto val="1"/>
        <c:lblAlgn val="ctr"/>
        <c:lblOffset val="100"/>
        <c:noMultiLvlLbl val="0"/>
      </c:catAx>
      <c:valAx>
        <c:axId val="1610205807"/>
        <c:scaling>
          <c:orientation val="minMax"/>
          <c:max val="7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2124804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ko-K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A66-40C9-A8C8-A97195AC746F}"/>
              </c:ext>
            </c:extLst>
          </c:dPt>
          <c:dPt>
            <c:idx val="1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52A-470D-A222-299F003673FA}"/>
              </c:ext>
            </c:extLst>
          </c:dPt>
          <c:dPt>
            <c:idx val="2"/>
            <c:bubble3D val="0"/>
            <c:spPr>
              <a:solidFill>
                <a:schemeClr val="tx1">
                  <a:lumMod val="20000"/>
                  <a:lumOff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2A-470D-A222-299F003673FA}"/>
              </c:ext>
            </c:extLst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18000" tIns="18000" rIns="18000" bIns="1800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Sheet1!$A$2:$A$4</c:f>
              <c:strCache>
                <c:ptCount val="3"/>
                <c:pt idx="0">
                  <c:v>자발적 언급</c:v>
                </c:pt>
                <c:pt idx="1">
                  <c:v>언론 기사 스크랩</c:v>
                </c:pt>
                <c:pt idx="2">
                  <c:v>주식 관련 언급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4763</c:v>
                </c:pt>
                <c:pt idx="1">
                  <c:v>1704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A-470D-A222-299F00367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10-498F-AD07-6E689A09261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52A-470D-A222-299F003673F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2A-470D-A222-299F003673FA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B10-498F-AD07-6E689A092613}"/>
              </c:ext>
            </c:extLst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B10-498F-AD07-6E689A092613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10-498F-AD07-6E689A092613}"/>
              </c:ext>
            </c:extLst>
          </c:dPt>
          <c:dLbls>
            <c:dLbl>
              <c:idx val="0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10-498F-AD07-6E689A092613}"/>
                </c:ext>
              </c:extLst>
            </c:dLbl>
            <c:dLbl>
              <c:idx val="1"/>
              <c:layout>
                <c:manualLayout>
                  <c:x val="0.10241837262240717"/>
                  <c:y val="-8.2822085889570546E-2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18000" tIns="18000" rIns="18000" bIns="1800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52A-470D-A222-299F003673FA}"/>
                </c:ext>
              </c:extLst>
            </c:dLbl>
            <c:dLbl>
              <c:idx val="2"/>
              <c:layout>
                <c:manualLayout>
                  <c:x val="0.11349062912212689"/>
                  <c:y val="-3.0674846625766871E-2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18000" tIns="18000" rIns="18000" bIns="1800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52A-470D-A222-299F003673FA}"/>
                </c:ext>
              </c:extLst>
            </c:dLbl>
            <c:dLbl>
              <c:idx val="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10-498F-AD07-6E689A09261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10-498F-AD07-6E689A09261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10-498F-AD07-6E689A092613}"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18000" tIns="18000" rIns="18000" bIns="1800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궁금</c:v>
                </c:pt>
                <c:pt idx="1">
                  <c:v>반대</c:v>
                </c:pt>
                <c:pt idx="2">
                  <c:v>찬성</c:v>
                </c:pt>
                <c:pt idx="3">
                  <c:v>기타</c:v>
                </c:pt>
                <c:pt idx="4">
                  <c:v>언론 기사 스크랩</c:v>
                </c:pt>
                <c:pt idx="5">
                  <c:v>주식 관련 언급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963</c:v>
                </c:pt>
                <c:pt idx="1">
                  <c:v>137</c:v>
                </c:pt>
                <c:pt idx="2">
                  <c:v>120</c:v>
                </c:pt>
                <c:pt idx="3">
                  <c:v>3543</c:v>
                </c:pt>
                <c:pt idx="4">
                  <c:v>1704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A-470D-A222-299F00367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ko-K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10-498F-AD07-6E689A09261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52A-470D-A222-299F003673F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2A-470D-A222-299F003673FA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B10-498F-AD07-6E689A092613}"/>
              </c:ext>
            </c:extLst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B10-498F-AD07-6E689A092613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10-498F-AD07-6E689A092613}"/>
              </c:ext>
            </c:extLst>
          </c:dPt>
          <c:dLbls>
            <c:dLbl>
              <c:idx val="0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10-498F-AD07-6E689A092613}"/>
                </c:ext>
              </c:extLst>
            </c:dLbl>
            <c:dLbl>
              <c:idx val="1"/>
              <c:layout>
                <c:manualLayout>
                  <c:x val="0.10241837262240717"/>
                  <c:y val="-8.2822085889570546E-2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18000" tIns="18000" rIns="18000" bIns="1800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52A-470D-A222-299F003673FA}"/>
                </c:ext>
              </c:extLst>
            </c:dLbl>
            <c:dLbl>
              <c:idx val="2"/>
              <c:layout>
                <c:manualLayout>
                  <c:x val="0.11349062912212689"/>
                  <c:y val="-3.0674846625766871E-2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18000" tIns="18000" rIns="18000" bIns="1800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52A-470D-A222-299F003673FA}"/>
                </c:ext>
              </c:extLst>
            </c:dLbl>
            <c:dLbl>
              <c:idx val="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10-498F-AD07-6E689A09261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10-498F-AD07-6E689A09261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10-498F-AD07-6E689A092613}"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18000" tIns="18000" rIns="18000" bIns="1800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궁금</c:v>
                </c:pt>
                <c:pt idx="1">
                  <c:v>반대</c:v>
                </c:pt>
                <c:pt idx="2">
                  <c:v>찬성</c:v>
                </c:pt>
                <c:pt idx="3">
                  <c:v>기타</c:v>
                </c:pt>
                <c:pt idx="4">
                  <c:v>언론 기사 스크랩</c:v>
                </c:pt>
                <c:pt idx="5">
                  <c:v>주식 관련 언급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963</c:v>
                </c:pt>
                <c:pt idx="1">
                  <c:v>137</c:v>
                </c:pt>
                <c:pt idx="2">
                  <c:v>120</c:v>
                </c:pt>
                <c:pt idx="3">
                  <c:v>3543</c:v>
                </c:pt>
                <c:pt idx="4">
                  <c:v>1704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A-470D-A222-299F00367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ko-K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chemeClr val="tx2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B10-498F-AD07-6E689A09261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52A-470D-A222-299F003673F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52A-470D-A222-299F003673FA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3B10-498F-AD07-6E689A092613}"/>
              </c:ext>
            </c:extLst>
          </c:dPt>
          <c:dPt>
            <c:idx val="4"/>
            <c:bubble3D val="0"/>
            <c:spPr>
              <a:solidFill>
                <a:schemeClr val="bg2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3B10-498F-AD07-6E689A092613}"/>
              </c:ext>
            </c:extLst>
          </c:dPt>
          <c:dPt>
            <c:idx val="5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B10-498F-AD07-6E689A092613}"/>
              </c:ext>
            </c:extLst>
          </c:dPt>
          <c:dLbls>
            <c:dLbl>
              <c:idx val="0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10-498F-AD07-6E689A092613}"/>
                </c:ext>
              </c:extLst>
            </c:dLbl>
            <c:dLbl>
              <c:idx val="1"/>
              <c:layout>
                <c:manualLayout>
                  <c:x val="0.10241837262240717"/>
                  <c:y val="-8.2822085889570546E-2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18000" tIns="18000" rIns="18000" bIns="1800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852A-470D-A222-299F003673FA}"/>
                </c:ext>
              </c:extLst>
            </c:dLbl>
            <c:dLbl>
              <c:idx val="2"/>
              <c:layout>
                <c:manualLayout>
                  <c:x val="0.11349062912212689"/>
                  <c:y val="-3.0674846625766871E-2"/>
                </c:manualLayout>
              </c:layout>
              <c:numFmt formatCode="0.0%" sourceLinked="0"/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18000" tIns="18000" rIns="18000" bIns="1800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ko-KR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52A-470D-A222-299F003673FA}"/>
                </c:ext>
              </c:extLst>
            </c:dLbl>
            <c:dLbl>
              <c:idx val="3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10-498F-AD07-6E689A09261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10-498F-AD07-6E689A09261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10-498F-AD07-6E689A092613}"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18000" tIns="18000" rIns="18000" bIns="1800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Sheet1!$A$2:$A$7</c:f>
              <c:strCache>
                <c:ptCount val="6"/>
                <c:pt idx="0">
                  <c:v>궁금</c:v>
                </c:pt>
                <c:pt idx="1">
                  <c:v>반대</c:v>
                </c:pt>
                <c:pt idx="2">
                  <c:v>찬성</c:v>
                </c:pt>
                <c:pt idx="3">
                  <c:v>기타</c:v>
                </c:pt>
                <c:pt idx="4">
                  <c:v>언론 기사 스크랩</c:v>
                </c:pt>
                <c:pt idx="5">
                  <c:v>주식 관련 언급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963</c:v>
                </c:pt>
                <c:pt idx="1">
                  <c:v>137</c:v>
                </c:pt>
                <c:pt idx="2">
                  <c:v>120</c:v>
                </c:pt>
                <c:pt idx="3">
                  <c:v>3543</c:v>
                </c:pt>
                <c:pt idx="4">
                  <c:v>1704</c:v>
                </c:pt>
                <c:pt idx="5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2A-470D-A222-299F003673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2">
                    <a:lumMod val="9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ko-K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sz="1200"/>
              <a:t>10.29 ~ 11.13 </a:t>
            </a:r>
            <a:r>
              <a:rPr lang="ko-KR" altLang="en-US" sz="1200"/>
              <a:t>커뮤니티 채널 자발적 언급 </a:t>
            </a:r>
            <a:r>
              <a:rPr lang="ko-KR" altLang="en-US" sz="1200">
                <a:latin typeface="+mj-ea"/>
                <a:ea typeface="+mj-ea"/>
              </a:rPr>
              <a:t>단순 구분</a:t>
            </a:r>
            <a:r>
              <a:rPr lang="ko-KR" altLang="en-US" sz="1200"/>
              <a:t> 추이 </a:t>
            </a:r>
            <a:r>
              <a:rPr lang="en-US" altLang="ko-KR" sz="1200"/>
              <a:t>(</a:t>
            </a:r>
            <a:r>
              <a:rPr lang="ko-KR" altLang="en-US" sz="1200"/>
              <a:t>단위</a:t>
            </a:r>
            <a:r>
              <a:rPr lang="en-US" altLang="ko-KR" sz="1200"/>
              <a:t>:</a:t>
            </a:r>
            <a:r>
              <a:rPr lang="ko-KR" altLang="en-US" sz="1200"/>
              <a:t>건</a:t>
            </a:r>
            <a:r>
              <a:rPr lang="en-US" altLang="ko-KR" sz="1200"/>
              <a:t>)</a:t>
            </a:r>
            <a:endParaRPr lang="ko-KR" sz="12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기타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m"/"d;@</c:formatCode>
                <c:ptCount val="13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268</c:v>
                </c:pt>
                <c:pt idx="1">
                  <c:v>847</c:v>
                </c:pt>
                <c:pt idx="2">
                  <c:v>682</c:v>
                </c:pt>
                <c:pt idx="3">
                  <c:v>504</c:v>
                </c:pt>
                <c:pt idx="4">
                  <c:v>358</c:v>
                </c:pt>
                <c:pt idx="5">
                  <c:v>182</c:v>
                </c:pt>
                <c:pt idx="6">
                  <c:v>146</c:v>
                </c:pt>
                <c:pt idx="7">
                  <c:v>195</c:v>
                </c:pt>
                <c:pt idx="8">
                  <c:v>117</c:v>
                </c:pt>
                <c:pt idx="9">
                  <c:v>93</c:v>
                </c:pt>
                <c:pt idx="10">
                  <c:v>61</c:v>
                </c:pt>
                <c:pt idx="11">
                  <c:v>66</c:v>
                </c:pt>
                <c:pt idx="12">
                  <c:v>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7A5-4216-9CDF-5D9DD7C618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궁금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m"/"d;@</c:formatCode>
                <c:ptCount val="13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</c:numCache>
            </c:numRef>
          </c:cat>
          <c:val>
            <c:numRef>
              <c:f>Sheet1!$C$2:$C$14</c:f>
              <c:numCache>
                <c:formatCode>#,##0</c:formatCode>
                <c:ptCount val="13"/>
                <c:pt idx="0">
                  <c:v>90</c:v>
                </c:pt>
                <c:pt idx="1">
                  <c:v>235</c:v>
                </c:pt>
                <c:pt idx="2">
                  <c:v>217</c:v>
                </c:pt>
                <c:pt idx="3">
                  <c:v>146</c:v>
                </c:pt>
                <c:pt idx="4">
                  <c:v>84</c:v>
                </c:pt>
                <c:pt idx="5">
                  <c:v>34</c:v>
                </c:pt>
                <c:pt idx="6">
                  <c:v>25</c:v>
                </c:pt>
                <c:pt idx="7">
                  <c:v>48</c:v>
                </c:pt>
                <c:pt idx="8">
                  <c:v>29</c:v>
                </c:pt>
                <c:pt idx="9">
                  <c:v>24</c:v>
                </c:pt>
                <c:pt idx="10">
                  <c:v>14</c:v>
                </c:pt>
                <c:pt idx="11">
                  <c:v>13</c:v>
                </c:pt>
                <c:pt idx="12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57A5-4216-9CDF-5D9DD7C618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반대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m"/"d;@</c:formatCode>
                <c:ptCount val="13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</c:numCache>
            </c:numRef>
          </c:cat>
          <c:val>
            <c:numRef>
              <c:f>Sheet1!$D$2:$D$14</c:f>
              <c:numCache>
                <c:formatCode>#,##0</c:formatCode>
                <c:ptCount val="13"/>
                <c:pt idx="0">
                  <c:v>3</c:v>
                </c:pt>
                <c:pt idx="1">
                  <c:v>24</c:v>
                </c:pt>
                <c:pt idx="2">
                  <c:v>24</c:v>
                </c:pt>
                <c:pt idx="3">
                  <c:v>33</c:v>
                </c:pt>
                <c:pt idx="4">
                  <c:v>13</c:v>
                </c:pt>
                <c:pt idx="5">
                  <c:v>10</c:v>
                </c:pt>
                <c:pt idx="6">
                  <c:v>8</c:v>
                </c:pt>
                <c:pt idx="7">
                  <c:v>12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57A5-4216-9CDF-5D9DD7C6188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찬성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numRef>
              <c:f>Sheet1!$A$2:$A$14</c:f>
              <c:numCache>
                <c:formatCode>m"/"d;@</c:formatCode>
                <c:ptCount val="13"/>
                <c:pt idx="0">
                  <c:v>45228</c:v>
                </c:pt>
                <c:pt idx="1">
                  <c:v>45229</c:v>
                </c:pt>
                <c:pt idx="2">
                  <c:v>45230</c:v>
                </c:pt>
                <c:pt idx="3">
                  <c:v>45231</c:v>
                </c:pt>
                <c:pt idx="4">
                  <c:v>45232</c:v>
                </c:pt>
                <c:pt idx="5">
                  <c:v>45233</c:v>
                </c:pt>
                <c:pt idx="6">
                  <c:v>45234</c:v>
                </c:pt>
                <c:pt idx="7">
                  <c:v>45235</c:v>
                </c:pt>
                <c:pt idx="8">
                  <c:v>45236</c:v>
                </c:pt>
                <c:pt idx="9">
                  <c:v>45237</c:v>
                </c:pt>
                <c:pt idx="10">
                  <c:v>45238</c:v>
                </c:pt>
                <c:pt idx="11">
                  <c:v>45239</c:v>
                </c:pt>
                <c:pt idx="12">
                  <c:v>45240</c:v>
                </c:pt>
              </c:numCache>
            </c:numRef>
          </c:cat>
          <c:val>
            <c:numRef>
              <c:f>Sheet1!$E$2:$E$14</c:f>
              <c:numCache>
                <c:formatCode>#,##0</c:formatCode>
                <c:ptCount val="13"/>
                <c:pt idx="0">
                  <c:v>8</c:v>
                </c:pt>
                <c:pt idx="1">
                  <c:v>24</c:v>
                </c:pt>
                <c:pt idx="2">
                  <c:v>27</c:v>
                </c:pt>
                <c:pt idx="3">
                  <c:v>16</c:v>
                </c:pt>
                <c:pt idx="4">
                  <c:v>5</c:v>
                </c:pt>
                <c:pt idx="5">
                  <c:v>4</c:v>
                </c:pt>
                <c:pt idx="6">
                  <c:v>13</c:v>
                </c:pt>
                <c:pt idx="7">
                  <c:v>14</c:v>
                </c:pt>
                <c:pt idx="8">
                  <c:v>3</c:v>
                </c:pt>
                <c:pt idx="9">
                  <c:v>2</c:v>
                </c:pt>
                <c:pt idx="10">
                  <c:v>1</c:v>
                </c:pt>
                <c:pt idx="12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7A5-4216-9CDF-5D9DD7C61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40041568"/>
        <c:axId val="550235696"/>
      </c:lineChart>
      <c:dateAx>
        <c:axId val="2040041568"/>
        <c:scaling>
          <c:orientation val="minMax"/>
        </c:scaling>
        <c:delete val="0"/>
        <c:axPos val="b"/>
        <c:numFmt formatCode="m&quot;/&quot;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550235696"/>
        <c:crosses val="autoZero"/>
        <c:auto val="1"/>
        <c:lblOffset val="100"/>
        <c:baseTimeUnit val="days"/>
      </c:dateAx>
      <c:valAx>
        <c:axId val="55023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accent3">
                    <a:lumMod val="40000"/>
                    <a:lumOff val="60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  <a:cs typeface="+mn-cs"/>
              </a:defRPr>
            </a:pPr>
            <a:endParaRPr lang="ko-KR"/>
          </a:p>
        </c:txPr>
        <c:crossAx val="2040041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E70AA-0B31-43EA-9365-73DCB102277E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4068F-95E5-4FA7-B47E-6ECAB84500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088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bigdata.emforce.co.kr/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DE9748-BA04-41D6-96F3-16AE266F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52970" y="6642890"/>
            <a:ext cx="1703311" cy="206104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그림 2" descr="건물, 야외, 밤, 마천루이(가) 표시된 사진&#10;&#10;자동 생성된 설명">
            <a:extLst>
              <a:ext uri="{FF2B5EF4-FFF2-40B4-BE49-F238E27FC236}">
                <a16:creationId xmlns:a16="http://schemas.microsoft.com/office/drawing/2014/main" id="{8329878C-CBE5-A64F-162B-9B6232466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AA1275A4-DD4A-CD00-E2E7-727FDB782399}"/>
              </a:ext>
            </a:extLst>
          </p:cNvPr>
          <p:cNvSpPr/>
          <p:nvPr userDrawn="1"/>
        </p:nvSpPr>
        <p:spPr>
          <a:xfrm>
            <a:off x="0" y="0"/>
            <a:ext cx="12192000" cy="6848994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960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DE9748-BA04-41D6-96F3-16AE266F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52970" y="6642890"/>
            <a:ext cx="1703311" cy="206104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4EEDE0A-6875-4B7F-B81D-524B6111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4591566E-0FB1-0840-9DC6-C0D1871DBEB8}"/>
              </a:ext>
            </a:extLst>
          </p:cNvPr>
          <p:cNvSpPr txBox="1">
            <a:spLocks/>
          </p:cNvSpPr>
          <p:nvPr userDrawn="1"/>
        </p:nvSpPr>
        <p:spPr>
          <a:xfrm>
            <a:off x="5244345" y="6642890"/>
            <a:ext cx="1703311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prstClr val="white">
                    <a:lumMod val="65000"/>
                  </a:prst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rPr>
              <a:pPr/>
              <a:t>‹#›</a:t>
            </a:fld>
            <a:r>
              <a:rPr lang="ko-KR" altLang="en-US" dirty="0">
                <a:solidFill>
                  <a:prstClr val="white">
                    <a:lumMod val="65000"/>
                  </a:prst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 </a:t>
            </a:r>
            <a:r>
              <a:rPr lang="en-US" altLang="ko-KR" dirty="0">
                <a:solidFill>
                  <a:prstClr val="white">
                    <a:lumMod val="65000"/>
                  </a:prst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  <a:latin typeface="HG꼬딕씨_Pro 60g" panose="02020603020101020101" pitchFamily="18" charset="-127"/>
              <a:ea typeface="HG꼬딕씨_Pro 6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6070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DE9748-BA04-41D6-96F3-16AE266F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52970" y="6642890"/>
            <a:ext cx="1703311" cy="206104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4EEDE0A-6875-4B7F-B81D-524B6111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B1475D-EA20-4AB7-8B0A-3AEBB11FDF9B}"/>
              </a:ext>
            </a:extLst>
          </p:cNvPr>
          <p:cNvSpPr txBox="1"/>
          <p:nvPr userDrawn="1"/>
        </p:nvSpPr>
        <p:spPr>
          <a:xfrm>
            <a:off x="493494" y="1956793"/>
            <a:ext cx="5602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en-US" altLang="ko-KR" sz="3200" dirty="0">
                <a:solidFill>
                  <a:prstClr val="white"/>
                </a:solidFill>
              </a:rPr>
              <a:t>End Of Document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4B4CE3-5425-4B9B-82F3-1C065FCD6CD3}"/>
              </a:ext>
            </a:extLst>
          </p:cNvPr>
          <p:cNvSpPr txBox="1"/>
          <p:nvPr userDrawn="1"/>
        </p:nvSpPr>
        <p:spPr>
          <a:xfrm>
            <a:off x="592374" y="3517569"/>
            <a:ext cx="1093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200" dirty="0">
                <a:solidFill>
                  <a:srgbClr val="44546A">
                    <a:lumMod val="60000"/>
                    <a:lumOff val="40000"/>
                  </a:srgbClr>
                </a:solidFill>
              </a:rPr>
              <a:t>T</a:t>
            </a:r>
            <a:r>
              <a:rPr lang="en-US" altLang="ko-KR" sz="1200" dirty="0">
                <a:solidFill>
                  <a:prstClr val="white"/>
                </a:solidFill>
              </a:rPr>
              <a:t> 02. 6177</a:t>
            </a:r>
            <a:r>
              <a:rPr lang="en-US" altLang="ko-KR" sz="1200">
                <a:solidFill>
                  <a:prstClr val="white"/>
                </a:solidFill>
              </a:rPr>
              <a:t>. 1871</a:t>
            </a:r>
            <a:endParaRPr lang="ko-KR" altLang="en-US" sz="1200" dirty="0">
              <a:solidFill>
                <a:prstClr val="whit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121176-52AD-44E6-B578-E594B5A2525B}"/>
              </a:ext>
            </a:extLst>
          </p:cNvPr>
          <p:cNvSpPr txBox="1"/>
          <p:nvPr userDrawn="1"/>
        </p:nvSpPr>
        <p:spPr>
          <a:xfrm>
            <a:off x="1895226" y="3508044"/>
            <a:ext cx="2053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200" b="1" dirty="0" err="1">
                <a:solidFill>
                  <a:srgbClr val="44546A">
                    <a:lumMod val="60000"/>
                    <a:lumOff val="40000"/>
                  </a:srgbClr>
                </a:solidFill>
              </a:rPr>
              <a:t>eMAIL</a:t>
            </a:r>
            <a:r>
              <a:rPr lang="en-US" altLang="ko-KR" sz="1200" dirty="0">
                <a:solidFill>
                  <a:prstClr val="white"/>
                </a:solidFill>
              </a:rPr>
              <a:t> bigdata@emforce.co.kr</a:t>
            </a:r>
            <a:endParaRPr lang="ko-KR" altLang="en-US" sz="1200" dirty="0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88CE10-2FF4-4064-BE49-DEE2522096CB}"/>
              </a:ext>
            </a:extLst>
          </p:cNvPr>
          <p:cNvSpPr txBox="1"/>
          <p:nvPr userDrawn="1"/>
        </p:nvSpPr>
        <p:spPr>
          <a:xfrm>
            <a:off x="592374" y="2816793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600" dirty="0">
                <a:solidFill>
                  <a:prstClr val="white">
                    <a:lumMod val="85000"/>
                  </a:prstClr>
                </a:solidFill>
              </a:rPr>
              <a:t>Contact Us</a:t>
            </a:r>
            <a:endParaRPr lang="ko-KR" altLang="en-US" sz="160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720607-A77E-4C3C-B857-83FDF8D64FE6}"/>
              </a:ext>
            </a:extLst>
          </p:cNvPr>
          <p:cNvSpPr txBox="1"/>
          <p:nvPr userDrawn="1"/>
        </p:nvSpPr>
        <p:spPr>
          <a:xfrm>
            <a:off x="592374" y="3230453"/>
            <a:ext cx="30091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altLang="ko-KR" sz="1100" dirty="0">
                <a:solidFill>
                  <a:prstClr val="white">
                    <a:lumMod val="85000"/>
                  </a:prstClr>
                </a:solidFill>
              </a:rPr>
              <a:t>Website URL</a:t>
            </a:r>
            <a:r>
              <a:rPr lang="en-US" altLang="ko-KR" sz="1400" dirty="0">
                <a:solidFill>
                  <a:prstClr val="white">
                    <a:lumMod val="85000"/>
                  </a:prstClr>
                </a:solidFill>
              </a:rPr>
              <a:t> </a:t>
            </a:r>
            <a:r>
              <a:rPr lang="en-US" altLang="ko-KR" sz="1400" dirty="0">
                <a:solidFill>
                  <a:prstClr val="white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http://bigdata.emforce.co.kr</a:t>
            </a:r>
            <a:endParaRPr lang="ko-KR" altLang="en-US" sz="1400" dirty="0">
              <a:solidFill>
                <a:prstClr val="white"/>
              </a:solidFill>
            </a:endParaRP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73050071-CC92-4F1B-BF93-61964CDB3CC7}"/>
              </a:ext>
            </a:extLst>
          </p:cNvPr>
          <p:cNvSpPr/>
          <p:nvPr userDrawn="1"/>
        </p:nvSpPr>
        <p:spPr>
          <a:xfrm>
            <a:off x="557349" y="2770563"/>
            <a:ext cx="5538651" cy="1024005"/>
          </a:xfrm>
          <a:prstGeom prst="roundRect">
            <a:avLst>
              <a:gd name="adj" fmla="val 4585"/>
            </a:avLst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31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DE9748-BA04-41D6-96F3-16AE266F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52970" y="6642890"/>
            <a:ext cx="1703311" cy="206104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그림 2" descr="건물, 야외, 밤, 마천루이(가) 표시된 사진&#10;&#10;자동 생성된 설명">
            <a:extLst>
              <a:ext uri="{FF2B5EF4-FFF2-40B4-BE49-F238E27FC236}">
                <a16:creationId xmlns:a16="http://schemas.microsoft.com/office/drawing/2014/main" id="{8329878C-CBE5-A64F-162B-9B6232466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AA1275A4-DD4A-CD00-E2E7-727FDB782399}"/>
              </a:ext>
            </a:extLst>
          </p:cNvPr>
          <p:cNvSpPr/>
          <p:nvPr userDrawn="1"/>
        </p:nvSpPr>
        <p:spPr>
          <a:xfrm>
            <a:off x="0" y="0"/>
            <a:ext cx="12192000" cy="6848994"/>
          </a:xfrm>
          <a:prstGeom prst="rect">
            <a:avLst/>
          </a:prstGeom>
          <a:solidFill>
            <a:schemeClr val="tx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906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DE9748-BA04-41D6-96F3-16AE266F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52970" y="6642890"/>
            <a:ext cx="1703311" cy="206104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그림 2" descr="건물, 야외, 밤, 마천루이(가) 표시된 사진&#10;&#10;자동 생성된 설명">
            <a:extLst>
              <a:ext uri="{FF2B5EF4-FFF2-40B4-BE49-F238E27FC236}">
                <a16:creationId xmlns:a16="http://schemas.microsoft.com/office/drawing/2014/main" id="{8329878C-CBE5-A64F-162B-9B6232466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AA1275A4-DD4A-CD00-E2E7-727FDB782399}"/>
              </a:ext>
            </a:extLst>
          </p:cNvPr>
          <p:cNvSpPr/>
          <p:nvPr userDrawn="1"/>
        </p:nvSpPr>
        <p:spPr>
          <a:xfrm>
            <a:off x="0" y="23330"/>
            <a:ext cx="12192000" cy="6848994"/>
          </a:xfrm>
          <a:prstGeom prst="rect">
            <a:avLst/>
          </a:prstGeom>
          <a:solidFill>
            <a:schemeClr val="tx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8186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44F87109-10D3-4E2D-BF4E-4CD21D776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680" y="-137820"/>
            <a:ext cx="12212680" cy="7030544"/>
          </a:xfrm>
          <a:prstGeom prst="rect">
            <a:avLst/>
          </a:prstGeom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DD841274-6C90-3A40-8D67-3744A68D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44345" y="6642890"/>
            <a:ext cx="1703311" cy="206104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48A4F152-A3F7-6752-FC6B-059D9FC7957F}"/>
              </a:ext>
            </a:extLst>
          </p:cNvPr>
          <p:cNvSpPr/>
          <p:nvPr userDrawn="1"/>
        </p:nvSpPr>
        <p:spPr>
          <a:xfrm>
            <a:off x="9064625" y="-92723"/>
            <a:ext cx="3127375" cy="11950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BA66C39-BF06-9F3E-33C2-BC3EEAD5B1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90" b="90859"/>
          <a:stretch/>
        </p:blipFill>
        <p:spPr>
          <a:xfrm>
            <a:off x="10475813" y="52680"/>
            <a:ext cx="1630462" cy="43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9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  <p15:guide id="4" orient="horz" pos="5">
          <p15:clr>
            <a:srgbClr val="FBAE40"/>
          </p15:clr>
        </p15:guide>
        <p15:guide id="5" pos="75">
          <p15:clr>
            <a:srgbClr val="FBAE40"/>
          </p15:clr>
        </p15:guide>
        <p15:guide id="6" orient="horz" pos="1434">
          <p15:clr>
            <a:srgbClr val="FBAE40"/>
          </p15:clr>
        </p15:guide>
        <p15:guide id="7" pos="7628">
          <p15:clr>
            <a:srgbClr val="FBAE40"/>
          </p15:clr>
        </p15:guide>
        <p15:guide id="8" pos="121">
          <p15:clr>
            <a:srgbClr val="FBAE40"/>
          </p15:clr>
        </p15:guide>
        <p15:guide id="9" orient="horz" pos="4156">
          <p15:clr>
            <a:srgbClr val="FBAE40"/>
          </p15:clr>
        </p15:guide>
        <p15:guide id="10" orient="horz" pos="40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DE9748-BA04-41D6-96F3-16AE266F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52970" y="6642890"/>
            <a:ext cx="1703311" cy="206104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85DF7CD-8C1E-4937-82B2-783EF415C1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그림 9" descr="하늘, 시계, 개체이(가) 표시된 사진&#10;&#10;자동 생성된 설명">
            <a:extLst>
              <a:ext uri="{FF2B5EF4-FFF2-40B4-BE49-F238E27FC236}">
                <a16:creationId xmlns:a16="http://schemas.microsoft.com/office/drawing/2014/main" id="{B8152FB9-2099-4863-9F39-4BFE9E4ECC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298" y="170461"/>
            <a:ext cx="2501660" cy="580742"/>
          </a:xfrm>
          <a:prstGeom prst="rect">
            <a:avLst/>
          </a:prstGeom>
        </p:spPr>
      </p:pic>
      <p:pic>
        <p:nvPicPr>
          <p:cNvPr id="14" name="그림 13" descr="개체, 시계, 건물, 텍스트이(가) 표시된 사진&#10;&#10;자동 생성된 설명">
            <a:extLst>
              <a:ext uri="{FF2B5EF4-FFF2-40B4-BE49-F238E27FC236}">
                <a16:creationId xmlns:a16="http://schemas.microsoft.com/office/drawing/2014/main" id="{B5062D52-8B13-49F5-B579-078FE3B5BCF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42" y="3101372"/>
            <a:ext cx="1912573" cy="407828"/>
          </a:xfrm>
          <a:prstGeom prst="rect">
            <a:avLst/>
          </a:prstGeom>
        </p:spPr>
      </p:pic>
      <p:pic>
        <p:nvPicPr>
          <p:cNvPr id="16" name="그림 15" descr="개체, 텍스트, 시계이(가) 표시된 사진&#10;&#10;자동 생성된 설명">
            <a:extLst>
              <a:ext uri="{FF2B5EF4-FFF2-40B4-BE49-F238E27FC236}">
                <a16:creationId xmlns:a16="http://schemas.microsoft.com/office/drawing/2014/main" id="{1EC231A9-64D1-490F-8706-1888D0503E5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43" y="4118016"/>
            <a:ext cx="1919604" cy="407828"/>
          </a:xfrm>
          <a:prstGeom prst="rect">
            <a:avLst/>
          </a:prstGeom>
        </p:spPr>
      </p:pic>
      <p:pic>
        <p:nvPicPr>
          <p:cNvPr id="18" name="그림 17" descr="클립아트이(가) 표시된 사진&#10;&#10;자동 생성된 설명">
            <a:extLst>
              <a:ext uri="{FF2B5EF4-FFF2-40B4-BE49-F238E27FC236}">
                <a16:creationId xmlns:a16="http://schemas.microsoft.com/office/drawing/2014/main" id="{52402614-9899-4652-86DC-52F940951ED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42" y="5134661"/>
            <a:ext cx="1933667" cy="407828"/>
          </a:xfrm>
          <a:prstGeom prst="rect">
            <a:avLst/>
          </a:prstGeom>
        </p:spPr>
      </p:pic>
      <p:pic>
        <p:nvPicPr>
          <p:cNvPr id="11" name="그림 10" descr="시계, 개체이(가) 표시된 사진&#10;&#10;자동 생성된 설명">
            <a:extLst>
              <a:ext uri="{FF2B5EF4-FFF2-40B4-BE49-F238E27FC236}">
                <a16:creationId xmlns:a16="http://schemas.microsoft.com/office/drawing/2014/main" id="{67B07A2B-F907-48D5-BCEF-9BC3F6DDD20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43" y="2050223"/>
            <a:ext cx="1891478" cy="40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79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DE9748-BA04-41D6-96F3-16AE266F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52970" y="6642890"/>
            <a:ext cx="1703311" cy="206104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4EEDE0A-6875-4B7F-B81D-524B6111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그림 5" descr="시계, 개체이(가) 표시된 사진&#10;&#10;자동 생성된 설명">
            <a:extLst>
              <a:ext uri="{FF2B5EF4-FFF2-40B4-BE49-F238E27FC236}">
                <a16:creationId xmlns:a16="http://schemas.microsoft.com/office/drawing/2014/main" id="{4B3FD00A-539D-415D-A4EE-210560F06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43" y="2050223"/>
            <a:ext cx="1891478" cy="407828"/>
          </a:xfrm>
          <a:prstGeom prst="rect">
            <a:avLst/>
          </a:prstGeom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4591566E-0FB1-0840-9DC6-C0D1871DBEB8}"/>
              </a:ext>
            </a:extLst>
          </p:cNvPr>
          <p:cNvSpPr txBox="1">
            <a:spLocks/>
          </p:cNvSpPr>
          <p:nvPr userDrawn="1"/>
        </p:nvSpPr>
        <p:spPr>
          <a:xfrm>
            <a:off x="5244345" y="6642890"/>
            <a:ext cx="1703311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prstClr val="white">
                    <a:lumMod val="65000"/>
                  </a:prst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rPr>
              <a:pPr/>
              <a:t>‹#›</a:t>
            </a:fld>
            <a:r>
              <a:rPr lang="ko-KR" altLang="en-US" dirty="0">
                <a:solidFill>
                  <a:prstClr val="white">
                    <a:lumMod val="65000"/>
                  </a:prst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 </a:t>
            </a:r>
            <a:r>
              <a:rPr lang="en-US" altLang="ko-KR" dirty="0">
                <a:solidFill>
                  <a:prstClr val="white">
                    <a:lumMod val="65000"/>
                  </a:prst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  <a:latin typeface="HG꼬딕씨_Pro 60g" panose="02020603020101020101" pitchFamily="18" charset="-127"/>
              <a:ea typeface="HG꼬딕씨_Pro 60g" panose="02020603020101020101" pitchFamily="18" charset="-127"/>
            </a:endParaRPr>
          </a:p>
        </p:txBody>
      </p:sp>
      <p:grpSp>
        <p:nvGrpSpPr>
          <p:cNvPr id="8" name="그룹 7"/>
          <p:cNvGrpSpPr/>
          <p:nvPr userDrawn="1"/>
        </p:nvGrpSpPr>
        <p:grpSpPr>
          <a:xfrm>
            <a:off x="714643" y="1927532"/>
            <a:ext cx="2006340" cy="646331"/>
            <a:chOff x="714643" y="1665064"/>
            <a:chExt cx="2006340" cy="646331"/>
          </a:xfrm>
        </p:grpSpPr>
        <p:pic>
          <p:nvPicPr>
            <p:cNvPr id="9" name="그림 8" descr="시계, 개체이(가) 표시된 사진&#10;&#10;자동 생성된 설명">
              <a:extLst>
                <a:ext uri="{FF2B5EF4-FFF2-40B4-BE49-F238E27FC236}">
                  <a16:creationId xmlns:a16="http://schemas.microsoft.com/office/drawing/2014/main" id="{67B07A2B-F907-48D5-BCEF-9BC3F6DDD2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643" y="1785861"/>
              <a:ext cx="1891478" cy="40782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 userDrawn="1"/>
          </p:nvSpPr>
          <p:spPr>
            <a:xfrm>
              <a:off x="2453281" y="1665064"/>
              <a:ext cx="267702" cy="646331"/>
            </a:xfrm>
            <a:prstGeom prst="rect">
              <a:avLst/>
            </a:prstGeom>
            <a:solidFill>
              <a:srgbClr val="102A3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4200">
                  <a:solidFill>
                    <a:srgbClr val="1E8690"/>
                  </a:solidFill>
                </a:rPr>
                <a:t>0</a:t>
              </a:r>
              <a:endParaRPr lang="ko-KR" altLang="en-US" sz="4200">
                <a:solidFill>
                  <a:srgbClr val="1E86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001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DE9748-BA04-41D6-96F3-16AE266F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52970" y="6642890"/>
            <a:ext cx="1703311" cy="206104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4EEDE0A-6875-4B7F-B81D-524B6111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4591566E-0FB1-0840-9DC6-C0D1871DBEB8}"/>
              </a:ext>
            </a:extLst>
          </p:cNvPr>
          <p:cNvSpPr txBox="1">
            <a:spLocks/>
          </p:cNvSpPr>
          <p:nvPr userDrawn="1"/>
        </p:nvSpPr>
        <p:spPr>
          <a:xfrm>
            <a:off x="5244345" y="6642890"/>
            <a:ext cx="1703311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prstClr val="white">
                    <a:lumMod val="65000"/>
                  </a:prst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rPr>
              <a:pPr/>
              <a:t>‹#›</a:t>
            </a:fld>
            <a:r>
              <a:rPr lang="ko-KR" altLang="en-US" dirty="0">
                <a:solidFill>
                  <a:prstClr val="white">
                    <a:lumMod val="65000"/>
                  </a:prst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 </a:t>
            </a:r>
            <a:r>
              <a:rPr lang="en-US" altLang="ko-KR" dirty="0">
                <a:solidFill>
                  <a:prstClr val="white">
                    <a:lumMod val="65000"/>
                  </a:prst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  <a:latin typeface="HG꼬딕씨_Pro 60g" panose="02020603020101020101" pitchFamily="18" charset="-127"/>
              <a:ea typeface="HG꼬딕씨_Pro 60g" panose="02020603020101020101" pitchFamily="18" charset="-127"/>
            </a:endParaRPr>
          </a:p>
        </p:txBody>
      </p:sp>
      <p:pic>
        <p:nvPicPr>
          <p:cNvPr id="8" name="그림 7" descr="시계, 개체이(가) 표시된 사진&#10;&#10;자동 생성된 설명">
            <a:extLst>
              <a:ext uri="{FF2B5EF4-FFF2-40B4-BE49-F238E27FC236}">
                <a16:creationId xmlns:a16="http://schemas.microsoft.com/office/drawing/2014/main" id="{4B3FD00A-539D-415D-A4EE-210560F06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43" y="2050223"/>
            <a:ext cx="1891478" cy="407828"/>
          </a:xfrm>
          <a:prstGeom prst="rect">
            <a:avLst/>
          </a:prstGeom>
        </p:spPr>
      </p:pic>
      <p:grpSp>
        <p:nvGrpSpPr>
          <p:cNvPr id="9" name="그룹 8"/>
          <p:cNvGrpSpPr/>
          <p:nvPr userDrawn="1"/>
        </p:nvGrpSpPr>
        <p:grpSpPr>
          <a:xfrm>
            <a:off x="714643" y="1927532"/>
            <a:ext cx="2006340" cy="646331"/>
            <a:chOff x="714643" y="1665064"/>
            <a:chExt cx="2006340" cy="646331"/>
          </a:xfrm>
        </p:grpSpPr>
        <p:pic>
          <p:nvPicPr>
            <p:cNvPr id="10" name="그림 9" descr="시계, 개체이(가) 표시된 사진&#10;&#10;자동 생성된 설명">
              <a:extLst>
                <a:ext uri="{FF2B5EF4-FFF2-40B4-BE49-F238E27FC236}">
                  <a16:creationId xmlns:a16="http://schemas.microsoft.com/office/drawing/2014/main" id="{67B07A2B-F907-48D5-BCEF-9BC3F6DDD2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643" y="1785861"/>
              <a:ext cx="1891478" cy="40782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2453281" y="1665064"/>
              <a:ext cx="267702" cy="646331"/>
            </a:xfrm>
            <a:prstGeom prst="rect">
              <a:avLst/>
            </a:prstGeom>
            <a:solidFill>
              <a:srgbClr val="102A3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altLang="ko-KR" sz="4200">
                  <a:solidFill>
                    <a:srgbClr val="1E8690"/>
                  </a:solidFill>
                </a:rPr>
                <a:t>0</a:t>
              </a:r>
              <a:endParaRPr lang="ko-KR" altLang="en-US" sz="4200">
                <a:solidFill>
                  <a:srgbClr val="1E869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48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DE9748-BA04-41D6-96F3-16AE266F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52970" y="6642890"/>
            <a:ext cx="1703311" cy="206104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4EEDE0A-6875-4B7F-B81D-524B6111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그림 5" descr="시계, 개체이(가) 표시된 사진&#10;&#10;자동 생성된 설명">
            <a:extLst>
              <a:ext uri="{FF2B5EF4-FFF2-40B4-BE49-F238E27FC236}">
                <a16:creationId xmlns:a16="http://schemas.microsoft.com/office/drawing/2014/main" id="{4B3FD00A-539D-415D-A4EE-210560F06C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43" y="2050223"/>
            <a:ext cx="1891478" cy="407828"/>
          </a:xfrm>
          <a:prstGeom prst="rect">
            <a:avLst/>
          </a:prstGeom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4591566E-0FB1-0840-9DC6-C0D1871DBEB8}"/>
              </a:ext>
            </a:extLst>
          </p:cNvPr>
          <p:cNvSpPr txBox="1">
            <a:spLocks/>
          </p:cNvSpPr>
          <p:nvPr userDrawn="1"/>
        </p:nvSpPr>
        <p:spPr>
          <a:xfrm>
            <a:off x="5244345" y="6642890"/>
            <a:ext cx="1703311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ctr" defTabSz="914400" rtl="0" eaLnBrk="1" latinLnBrk="1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prstClr val="white">
                    <a:lumMod val="65000"/>
                  </a:prst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rPr>
              <a:pPr/>
              <a:t>‹#›</a:t>
            </a:fld>
            <a:r>
              <a:rPr lang="ko-KR" altLang="en-US" dirty="0">
                <a:solidFill>
                  <a:prstClr val="white">
                    <a:lumMod val="65000"/>
                  </a:prst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 </a:t>
            </a:r>
            <a:r>
              <a:rPr lang="en-US" altLang="ko-KR" dirty="0">
                <a:solidFill>
                  <a:prstClr val="white">
                    <a:lumMod val="65000"/>
                  </a:prst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  <a:latin typeface="HG꼬딕씨_Pro 60g" panose="02020603020101020101" pitchFamily="18" charset="-127"/>
              <a:ea typeface="HG꼬딕씨_Pro 6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2952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4EEDE0A-6875-4B7F-B81D-524B6111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 descr="개체, 시계, 건물, 텍스트이(가) 표시된 사진&#10;&#10;자동 생성된 설명">
            <a:extLst>
              <a:ext uri="{FF2B5EF4-FFF2-40B4-BE49-F238E27FC236}">
                <a16:creationId xmlns:a16="http://schemas.microsoft.com/office/drawing/2014/main" id="{7F24DB50-3D15-4799-91C8-53E1CCA37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42" y="2050223"/>
            <a:ext cx="1912573" cy="407828"/>
          </a:xfrm>
          <a:prstGeom prst="rect">
            <a:avLst/>
          </a:prstGeom>
        </p:spPr>
      </p:pic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2DE9748-BA04-41D6-96F3-16AE266FD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44345" y="6642890"/>
            <a:ext cx="1703311" cy="206104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12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4EEDE0A-6875-4B7F-B81D-524B6111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8FF0F336-4A60-6A41-BB29-A5F838D6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44345" y="6642890"/>
            <a:ext cx="1703311" cy="206104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8" name="그림 7" descr="개체, 시계, 건물, 텍스트이(가) 표시된 사진&#10;&#10;자동 생성된 설명">
            <a:extLst>
              <a:ext uri="{FF2B5EF4-FFF2-40B4-BE49-F238E27FC236}">
                <a16:creationId xmlns:a16="http://schemas.microsoft.com/office/drawing/2014/main" id="{7F24DB50-3D15-4799-91C8-53E1CCA378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42" y="2050223"/>
            <a:ext cx="1912573" cy="40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77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4EEDE0A-6875-4B7F-B81D-524B6111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그림 5" descr="개체, 텍스트, 시계이(가) 표시된 사진&#10;&#10;자동 생성된 설명">
            <a:extLst>
              <a:ext uri="{FF2B5EF4-FFF2-40B4-BE49-F238E27FC236}">
                <a16:creationId xmlns:a16="http://schemas.microsoft.com/office/drawing/2014/main" id="{C7476028-EFAB-4527-93CF-E592C086DF9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43" y="2050223"/>
            <a:ext cx="1919604" cy="407828"/>
          </a:xfrm>
          <a:prstGeom prst="rect">
            <a:avLst/>
          </a:prstGeom>
        </p:spPr>
      </p:pic>
      <p:sp>
        <p:nvSpPr>
          <p:cNvPr id="5" name="슬라이드 번호 개체 틀 3">
            <a:extLst>
              <a:ext uri="{FF2B5EF4-FFF2-40B4-BE49-F238E27FC236}">
                <a16:creationId xmlns:a16="http://schemas.microsoft.com/office/drawing/2014/main" id="{8FF0F336-4A60-6A41-BB29-A5F838D6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44345" y="6642890"/>
            <a:ext cx="1703311" cy="206104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48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34EEDE0A-6875-4B7F-B81D-524B611161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그림 4" descr="클립아트이(가) 표시된 사진&#10;&#10;자동 생성된 설명">
            <a:extLst>
              <a:ext uri="{FF2B5EF4-FFF2-40B4-BE49-F238E27FC236}">
                <a16:creationId xmlns:a16="http://schemas.microsoft.com/office/drawing/2014/main" id="{6F386AC7-7905-4C69-AFD4-FF38B56747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642" y="2050223"/>
            <a:ext cx="1933667" cy="407828"/>
          </a:xfrm>
          <a:prstGeom prst="rect">
            <a:avLst/>
          </a:prstGeom>
        </p:spPr>
      </p:pic>
      <p:sp>
        <p:nvSpPr>
          <p:cNvPr id="6" name="슬라이드 번호 개체 틀 3">
            <a:extLst>
              <a:ext uri="{FF2B5EF4-FFF2-40B4-BE49-F238E27FC236}">
                <a16:creationId xmlns:a16="http://schemas.microsoft.com/office/drawing/2014/main" id="{3451C53A-2222-7F40-BE6E-C5EC2B29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44345" y="6642890"/>
            <a:ext cx="1703311" cy="206104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‹#›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55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41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E44DDFEA-2BBA-4517-A480-9AFAC7BED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13C2DC1D-5C20-42CE-9AFE-79FDF96A0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CA1DA38-CC4C-4D85-85D3-A94568441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defRPr>
            </a:lvl1pPr>
          </a:lstStyle>
          <a:p>
            <a:endParaRPr lang="ko-KR" altLang="en-US" dirty="0">
              <a:solidFill>
                <a:srgbClr val="2B3542">
                  <a:tint val="75000"/>
                </a:srgb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64A25B-BD81-4250-8DF9-82A52D73C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defRPr>
            </a:lvl1pPr>
          </a:lstStyle>
          <a:p>
            <a:r>
              <a:rPr lang="en-US" altLang="ko-KR">
                <a:solidFill>
                  <a:srgbClr val="2B3542">
                    <a:tint val="75000"/>
                  </a:srgbClr>
                </a:solidFill>
              </a:rPr>
              <a:t>2023 Data Business Plan</a:t>
            </a:r>
            <a:endParaRPr lang="ko-KR" altLang="en-US" dirty="0">
              <a:solidFill>
                <a:srgbClr val="2B3542">
                  <a:tint val="75000"/>
                </a:srgb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D8EB85-C392-4609-9514-50C1A78A87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HG꼬딕씨_Pro 60g" panose="02020603020101020101" pitchFamily="18" charset="-127"/>
                <a:ea typeface="HG꼬딕씨_Pro 60g" panose="02020603020101020101" pitchFamily="18" charset="-127"/>
              </a:defRPr>
            </a:lvl1pPr>
          </a:lstStyle>
          <a:p>
            <a:fld id="{DC6F7F56-C3F6-4124-A142-671DA2F43AAE}" type="slidenum">
              <a:rPr lang="ko-KR" altLang="en-US" smtClean="0">
                <a:solidFill>
                  <a:srgbClr val="2B3542">
                    <a:tint val="75000"/>
                  </a:srgbClr>
                </a:solidFill>
              </a:rPr>
              <a:pPr/>
              <a:t>‹#›</a:t>
            </a:fld>
            <a:endParaRPr lang="ko-KR" altLang="en-US" dirty="0">
              <a:solidFill>
                <a:srgbClr val="2B3542">
                  <a:tint val="75000"/>
                </a:srgbClr>
              </a:solidFill>
            </a:endParaRPr>
          </a:p>
        </p:txBody>
      </p:sp>
      <p:pic>
        <p:nvPicPr>
          <p:cNvPr id="7" name="그림 6" descr="실내, 벽이(가) 표시된 사진&#10;&#10;자동 생성된 설명">
            <a:extLst>
              <a:ext uri="{FF2B5EF4-FFF2-40B4-BE49-F238E27FC236}">
                <a16:creationId xmlns:a16="http://schemas.microsoft.com/office/drawing/2014/main" id="{CDC0812A-8BFE-4E1E-8854-072F1531904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2" r:id="rId14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G꼬딕씨_Pro 60g" panose="02020603020101020101" pitchFamily="18" charset="-127"/>
          <a:ea typeface="HG꼬딕씨_Pro 60g" panose="02020603020101020101" pitchFamily="18" charset="-127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G꼬딕씨_Pro 60g" panose="02020603020101020101" pitchFamily="18" charset="-127"/>
          <a:ea typeface="HG꼬딕씨_Pro 60g" panose="02020603020101020101" pitchFamily="18" charset="-127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G꼬딕씨_Pro 60g" panose="02020603020101020101" pitchFamily="18" charset="-127"/>
          <a:ea typeface="HG꼬딕씨_Pro 60g" panose="02020603020101020101" pitchFamily="18" charset="-127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G꼬딕씨_Pro 60g" panose="02020603020101020101" pitchFamily="18" charset="-127"/>
          <a:ea typeface="HG꼬딕씨_Pro 60g" panose="02020603020101020101" pitchFamily="18" charset="-127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G꼬딕씨_Pro 60g" panose="02020603020101020101" pitchFamily="18" charset="-127"/>
          <a:ea typeface="HG꼬딕씨_Pro 60g" panose="02020603020101020101" pitchFamily="18" charset="-127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G꼬딕씨_Pro 60g" panose="02020603020101020101" pitchFamily="18" charset="-127"/>
          <a:ea typeface="HG꼬딕씨_Pro 60g" panose="02020603020101020101" pitchFamily="18" charset="-127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DBB7245-FA40-7DF2-AC8B-5656E2E57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0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3302E-D9A7-3135-AF48-9A0700AB2D2F}"/>
              </a:ext>
            </a:extLst>
          </p:cNvPr>
          <p:cNvSpPr txBox="1"/>
          <p:nvPr/>
        </p:nvSpPr>
        <p:spPr>
          <a:xfrm>
            <a:off x="627018" y="766354"/>
            <a:ext cx="5051383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최근 인터넷을 뜨겁게 달군</a:t>
            </a:r>
            <a:r>
              <a:rPr lang="en-US" altLang="ko-KR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</a:t>
            </a:r>
            <a:r>
              <a:rPr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200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김포 서울 편입</a:t>
            </a:r>
            <a:r>
              <a:rPr lang="ko-KR" altLang="en-US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이슈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7CA68-B244-F668-F56F-C96E23158F40}"/>
              </a:ext>
            </a:extLst>
          </p:cNvPr>
          <p:cNvSpPr txBox="1"/>
          <p:nvPr/>
        </p:nvSpPr>
        <p:spPr>
          <a:xfrm>
            <a:off x="618309" y="1079862"/>
            <a:ext cx="5798382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ko-KR" alt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갑론을박 없이 샘솟는 장난끼</a:t>
            </a:r>
            <a:r>
              <a:rPr lang="en-US" altLang="ko-KR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~</a:t>
            </a:r>
            <a:endParaRPr lang="ko-KR" alt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</p:txBody>
      </p:sp>
      <p:pic>
        <p:nvPicPr>
          <p:cNvPr id="8" name="그림 7" descr="텍스트, 폰트, 그래픽, 스크린샷이(가) 표시된 사진&#10;&#10;자동 생성된 설명">
            <a:extLst>
              <a:ext uri="{FF2B5EF4-FFF2-40B4-BE49-F238E27FC236}">
                <a16:creationId xmlns:a16="http://schemas.microsoft.com/office/drawing/2014/main" id="{C18C5A2B-19D8-9A86-5789-FDD6B5060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686" y="5926737"/>
            <a:ext cx="3509418" cy="4658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071E49-93AA-6961-AB4D-2024B9B55970}"/>
              </a:ext>
            </a:extLst>
          </p:cNvPr>
          <p:cNvSpPr txBox="1"/>
          <p:nvPr/>
        </p:nvSpPr>
        <p:spPr>
          <a:xfrm>
            <a:off x="644436" y="2039701"/>
            <a:ext cx="1096775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ko-KR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2023. 11. 13</a:t>
            </a:r>
            <a:endParaRPr lang="ko-KR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4681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068158C-7C5D-8B83-C5FF-0F759884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9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76F6AD40-8E7C-9FF5-14DB-010FCF113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105294"/>
              </p:ext>
            </p:extLst>
          </p:nvPr>
        </p:nvGraphicFramePr>
        <p:xfrm>
          <a:off x="6096000" y="225879"/>
          <a:ext cx="1822752" cy="6407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892">
                  <a:extLst>
                    <a:ext uri="{9D8B030D-6E8A-4147-A177-3AD203B41FA5}">
                      <a16:colId xmlns:a16="http://schemas.microsoft.com/office/drawing/2014/main" val="3388844483"/>
                    </a:ext>
                  </a:extLst>
                </a:gridCol>
                <a:gridCol w="723930">
                  <a:extLst>
                    <a:ext uri="{9D8B030D-6E8A-4147-A177-3AD203B41FA5}">
                      <a16:colId xmlns:a16="http://schemas.microsoft.com/office/drawing/2014/main" val="3478433231"/>
                    </a:ext>
                  </a:extLst>
                </a:gridCol>
                <a:gridCol w="723930">
                  <a:extLst>
                    <a:ext uri="{9D8B030D-6E8A-4147-A177-3AD203B41FA5}">
                      <a16:colId xmlns:a16="http://schemas.microsoft.com/office/drawing/2014/main" val="4250168659"/>
                    </a:ext>
                  </a:extLst>
                </a:gridCol>
              </a:tblGrid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순위</a:t>
                      </a:r>
                      <a:endParaRPr lang="ko-KR" altLang="en-US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8" marR="3878" marT="387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u="none" strike="noStrike">
                          <a:solidFill>
                            <a:srgbClr val="FFFF00"/>
                          </a:solidFill>
                          <a:effectLst/>
                        </a:rPr>
                        <a:t>커뮤</a:t>
                      </a:r>
                      <a:r>
                        <a:rPr lang="ko-KR" alt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 연관어</a:t>
                      </a:r>
                      <a:endParaRPr lang="ko-KR" altLang="en-US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8" marR="3878" marT="387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언급량</a:t>
                      </a:r>
                      <a:endParaRPr lang="ko-KR" altLang="en-US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8" marR="3878" marT="3878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076871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서울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6867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745633337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편입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4147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656970530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서울시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1455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68325583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경기도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1247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752633946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5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경기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1189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334965807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6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지역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1048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989659404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7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국민의힘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1032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4241310143"/>
                  </a:ext>
                </a:extLst>
              </a:tr>
              <a:tr h="148389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8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시민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1010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284140027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9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인천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899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282466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10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김포시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885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112592315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11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도시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848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71108021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12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시장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833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4013113164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13</a:t>
                      </a:r>
                    </a:p>
                  </a:txBody>
                  <a:tcPr marL="3878" marR="3878" marT="387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총선</a:t>
                      </a:r>
                    </a:p>
                  </a:txBody>
                  <a:tcPr marL="3878" marR="3878" marT="387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830</a:t>
                      </a:r>
                    </a:p>
                  </a:txBody>
                  <a:tcPr marL="3878" marR="3878" marT="387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653578"/>
                  </a:ext>
                </a:extLst>
              </a:tr>
              <a:tr h="125121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14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구리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815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213672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15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하남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780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750907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16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광명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766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17353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17</a:t>
                      </a:r>
                    </a:p>
                  </a:txBody>
                  <a:tcPr marL="3878" marR="3878" marT="387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민주당</a:t>
                      </a:r>
                    </a:p>
                  </a:txBody>
                  <a:tcPr marL="3878" marR="3878" marT="387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752</a:t>
                      </a:r>
                    </a:p>
                  </a:txBody>
                  <a:tcPr marL="3878" marR="3878" marT="387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026529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18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수도권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710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807330343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19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고양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633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314520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20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주민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585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678324859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21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대표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487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292301928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22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정치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485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994669652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23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행정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481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364785245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24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공유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464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339466346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25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여당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462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569518493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26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여론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459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548477852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27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선거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455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099611716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28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쓰레기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445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406146139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bg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29</a:t>
                      </a:r>
                    </a:p>
                  </a:txBody>
                  <a:tcPr marL="3878" marR="3878" marT="3878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bg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반대</a:t>
                      </a:r>
                    </a:p>
                  </a:txBody>
                  <a:tcPr marL="3878" marR="3878" marT="3878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bg1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444</a:t>
                      </a:r>
                    </a:p>
                  </a:txBody>
                  <a:tcPr marL="3878" marR="3878" marT="3878" marB="0" anchor="b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6740826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30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부천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437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548500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31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입장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430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773310898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32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이슈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422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261877272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33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김기현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415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838491462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34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국힘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386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795892111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35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추진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380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451262033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36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뉴스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369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196305737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37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국민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365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976056306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38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성남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357</a:t>
                      </a: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35317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39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집값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354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287577324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40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1" hangingPunct="1"/>
                      <a:r>
                        <a:rPr lang="ko-KR" altLang="en-US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정책</a:t>
                      </a: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en-US" altLang="ko-KR" sz="1000" u="none" strike="noStrike" kern="120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  <a:cs typeface="+mn-cs"/>
                        </a:rPr>
                        <a:t>351</a:t>
                      </a: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775979732"/>
                  </a:ext>
                </a:extLst>
              </a:tr>
            </a:tbl>
          </a:graphicData>
        </a:graphic>
      </p:graphicFrame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0749B29B-FB3B-0DC2-0C0E-2282B7F55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32460"/>
              </p:ext>
            </p:extLst>
          </p:nvPr>
        </p:nvGraphicFramePr>
        <p:xfrm>
          <a:off x="351519" y="225879"/>
          <a:ext cx="1822752" cy="64073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892">
                  <a:extLst>
                    <a:ext uri="{9D8B030D-6E8A-4147-A177-3AD203B41FA5}">
                      <a16:colId xmlns:a16="http://schemas.microsoft.com/office/drawing/2014/main" val="680224416"/>
                    </a:ext>
                  </a:extLst>
                </a:gridCol>
                <a:gridCol w="723930">
                  <a:extLst>
                    <a:ext uri="{9D8B030D-6E8A-4147-A177-3AD203B41FA5}">
                      <a16:colId xmlns:a16="http://schemas.microsoft.com/office/drawing/2014/main" val="1293142414"/>
                    </a:ext>
                  </a:extLst>
                </a:gridCol>
                <a:gridCol w="723930">
                  <a:extLst>
                    <a:ext uri="{9D8B030D-6E8A-4147-A177-3AD203B41FA5}">
                      <a16:colId xmlns:a16="http://schemas.microsoft.com/office/drawing/2014/main" val="3287061840"/>
                    </a:ext>
                  </a:extLst>
                </a:gridCol>
              </a:tblGrid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순위</a:t>
                      </a:r>
                      <a:endParaRPr lang="ko-KR" altLang="en-US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8" marR="3878" marT="387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u="none" strike="noStrike">
                          <a:solidFill>
                            <a:srgbClr val="FFFF00"/>
                          </a:solidFill>
                          <a:effectLst/>
                        </a:rPr>
                        <a:t>뉴스</a:t>
                      </a:r>
                      <a:r>
                        <a:rPr lang="ko-KR" alt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 연관어</a:t>
                      </a:r>
                      <a:endParaRPr lang="ko-KR" altLang="en-US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8" marR="3878" marT="3878" marB="0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ko-KR" altLang="en-US" sz="1000" u="none" strike="noStrike">
                          <a:solidFill>
                            <a:schemeClr val="bg1"/>
                          </a:solidFill>
                          <a:effectLst/>
                        </a:rPr>
                        <a:t>언급량</a:t>
                      </a:r>
                      <a:endParaRPr lang="ko-KR" altLang="en-US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878" marR="3878" marT="3878" marB="0" anchor="b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312140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서울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4976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428786426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편입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3710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883160377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국민의힘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2978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958827014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4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경기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2484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047764437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5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지역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2470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884400618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6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김포시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2469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804805094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7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경기도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2440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731101794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8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대표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2212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232249284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9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수도권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2179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689737915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10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서울시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2144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476091840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11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민주당</a:t>
                      </a:r>
                      <a:endParaRPr lang="ko-KR" altLang="en-US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1839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832294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12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도시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1831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975704496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13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총선</a:t>
                      </a:r>
                      <a:endParaRPr lang="ko-KR" altLang="en-US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1826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4134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14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입장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1824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636319757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15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시민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1733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401711297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16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주민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1717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228990899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17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행정</a:t>
                      </a:r>
                      <a:endParaRPr lang="ko-KR" altLang="en-US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1701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199239012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18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여당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1687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151210890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19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의원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1633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995886168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20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시장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1598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492759599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21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더불어민주당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1507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10181383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22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국회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1502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064399903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23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정책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1430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570376427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24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선거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1418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604332474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25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정부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1400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791331997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26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문제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1355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311775365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27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김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1329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478287706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28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지방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1320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494909836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29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메가시티</a:t>
                      </a:r>
                      <a:endParaRPr lang="ko-KR" altLang="en-US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1150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968224000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30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김기현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1126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2658154198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31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교통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1121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113559623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32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구역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1110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368811100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33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국민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1103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467089326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34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의견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1064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627179051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35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인천</a:t>
                      </a:r>
                      <a:endParaRPr lang="ko-KR" altLang="en-US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1037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613035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36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위원장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1012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216832879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37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균형발전</a:t>
                      </a:r>
                      <a:endParaRPr lang="ko-KR" altLang="en-US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rgbClr val="FF0000"/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973</a:t>
                      </a:r>
                      <a:endParaRPr lang="en-US" altLang="ko-KR" sz="1000" b="0" i="0" u="none" strike="noStrike">
                        <a:solidFill>
                          <a:srgbClr val="FF0000"/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97746040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38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경제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966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767740348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39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여론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964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3317397367"/>
                  </a:ext>
                </a:extLst>
              </a:tr>
              <a:tr h="85320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40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ko-KR" altLang="en-US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이슈</a:t>
                      </a:r>
                      <a:endParaRPr lang="ko-KR" altLang="en-US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1000" u="none" strike="noStrike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HG꼬딕씨_Pro 20g" panose="02020603020101020101" pitchFamily="18" charset="-127"/>
                          <a:ea typeface="HG꼬딕씨_Pro 20g" panose="02020603020101020101" pitchFamily="18" charset="-127"/>
                        </a:rPr>
                        <a:t>959</a:t>
                      </a:r>
                      <a:endParaRPr lang="en-US" altLang="ko-KR" sz="1000" b="0" i="0" u="none" strike="noStrike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HG꼬딕씨_Pro 20g" panose="02020603020101020101" pitchFamily="18" charset="-127"/>
                        <a:ea typeface="HG꼬딕씨_Pro 20g" panose="02020603020101020101" pitchFamily="18" charset="-127"/>
                      </a:endParaRPr>
                    </a:p>
                  </a:txBody>
                  <a:tcPr marL="3878" marR="3878" marT="3878" marB="0" anchor="b"/>
                </a:tc>
                <a:extLst>
                  <a:ext uri="{0D108BD9-81ED-4DB2-BD59-A6C34878D82A}">
                    <a16:rowId xmlns:a16="http://schemas.microsoft.com/office/drawing/2014/main" val="1267684652"/>
                  </a:ext>
                </a:extLst>
              </a:tr>
            </a:tbl>
          </a:graphicData>
        </a:graphic>
      </p:graphicFrame>
      <p:graphicFrame>
        <p:nvGraphicFramePr>
          <p:cNvPr id="7" name="차트 6">
            <a:extLst>
              <a:ext uri="{FF2B5EF4-FFF2-40B4-BE49-F238E27FC236}">
                <a16:creationId xmlns:a16="http://schemas.microsoft.com/office/drawing/2014/main" id="{FC0F3099-85CD-1F36-189E-630372882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2562048"/>
              </p:ext>
            </p:extLst>
          </p:nvPr>
        </p:nvGraphicFramePr>
        <p:xfrm>
          <a:off x="2174270" y="224723"/>
          <a:ext cx="3550255" cy="320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차트 7">
            <a:extLst>
              <a:ext uri="{FF2B5EF4-FFF2-40B4-BE49-F238E27FC236}">
                <a16:creationId xmlns:a16="http://schemas.microsoft.com/office/drawing/2014/main" id="{F071AC46-5DF4-E9AF-22F7-11B5B9B24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520557"/>
              </p:ext>
            </p:extLst>
          </p:nvPr>
        </p:nvGraphicFramePr>
        <p:xfrm>
          <a:off x="7918752" y="224723"/>
          <a:ext cx="3550255" cy="3204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DB8B312E-2A93-5F66-B80F-8AF198D2BDEA}"/>
              </a:ext>
            </a:extLst>
          </p:cNvPr>
          <p:cNvCxnSpPr/>
          <p:nvPr/>
        </p:nvCxnSpPr>
        <p:spPr>
          <a:xfrm>
            <a:off x="2638425" y="1314450"/>
            <a:ext cx="142875" cy="6762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9494F2DC-AE19-BAE9-82E2-1A35E4A04E9A}"/>
              </a:ext>
            </a:extLst>
          </p:cNvPr>
          <p:cNvCxnSpPr>
            <a:cxnSpLocks/>
          </p:cNvCxnSpPr>
          <p:nvPr/>
        </p:nvCxnSpPr>
        <p:spPr>
          <a:xfrm>
            <a:off x="2943225" y="1990725"/>
            <a:ext cx="2600325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B345E192-9285-4ABE-177A-91BA0FADF482}"/>
              </a:ext>
            </a:extLst>
          </p:cNvPr>
          <p:cNvCxnSpPr>
            <a:cxnSpLocks/>
          </p:cNvCxnSpPr>
          <p:nvPr/>
        </p:nvCxnSpPr>
        <p:spPr>
          <a:xfrm>
            <a:off x="8467725" y="2490787"/>
            <a:ext cx="2828925" cy="309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BE68B94E-F39B-33AA-47AC-103CCA5B6026}"/>
              </a:ext>
            </a:extLst>
          </p:cNvPr>
          <p:cNvCxnSpPr>
            <a:cxnSpLocks/>
          </p:cNvCxnSpPr>
          <p:nvPr/>
        </p:nvCxnSpPr>
        <p:spPr>
          <a:xfrm>
            <a:off x="8334375" y="771525"/>
            <a:ext cx="133350" cy="165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08C421E-08B9-2651-1206-9910CE54B2D3}"/>
              </a:ext>
            </a:extLst>
          </p:cNvPr>
          <p:cNvSpPr txBox="1"/>
          <p:nvPr/>
        </p:nvSpPr>
        <p:spPr>
          <a:xfrm>
            <a:off x="3277222" y="1145173"/>
            <a:ext cx="216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ko-KR" altLang="en-US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비교적 공통된 주제를</a:t>
            </a:r>
            <a:br>
              <a:rPr lang="en-US" altLang="ko-KR">
                <a:latin typeface="HG꼬딕씨_Pro 60g" panose="02020603020101020101" pitchFamily="18" charset="-127"/>
                <a:ea typeface="HG꼬딕씨_Pro 60g" panose="02020603020101020101" pitchFamily="18" charset="-127"/>
              </a:rPr>
            </a:br>
            <a:r>
              <a:rPr lang="ko-KR" altLang="en-US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고르게 다루는 언론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3BC837-9C1F-C784-7E81-FE3C279A5A20}"/>
              </a:ext>
            </a:extLst>
          </p:cNvPr>
          <p:cNvSpPr txBox="1"/>
          <p:nvPr/>
        </p:nvSpPr>
        <p:spPr>
          <a:xfrm>
            <a:off x="8905887" y="1145173"/>
            <a:ext cx="2223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ko-KR" altLang="en-US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각자의 입장에 따라</a:t>
            </a:r>
            <a:br>
              <a:rPr lang="en-US" altLang="ko-KR">
                <a:latin typeface="HG꼬딕씨_Pro 60g" panose="02020603020101020101" pitchFamily="18" charset="-127"/>
                <a:ea typeface="HG꼬딕씨_Pro 60g" panose="02020603020101020101" pitchFamily="18" charset="-127"/>
              </a:rPr>
            </a:br>
            <a:r>
              <a:rPr lang="ko-KR" altLang="en-US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여러 이슈 산발적 형성</a:t>
            </a: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6680E895-2287-285F-EBA9-B9BBFED7B2A9}"/>
              </a:ext>
            </a:extLst>
          </p:cNvPr>
          <p:cNvSpPr/>
          <p:nvPr/>
        </p:nvSpPr>
        <p:spPr>
          <a:xfrm>
            <a:off x="9279542" y="964198"/>
            <a:ext cx="1476375" cy="180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200"/>
              <a:t>Public Opinion</a:t>
            </a:r>
            <a:endParaRPr lang="ko-KR" altLang="en-US" sz="1200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252E345-273C-2CF9-2B5D-CA1A092E9B70}"/>
              </a:ext>
            </a:extLst>
          </p:cNvPr>
          <p:cNvSpPr/>
          <p:nvPr/>
        </p:nvSpPr>
        <p:spPr>
          <a:xfrm>
            <a:off x="3623626" y="964198"/>
            <a:ext cx="1476375" cy="1809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ko-KR" sz="1200"/>
              <a:t>News</a:t>
            </a:r>
            <a:endParaRPr lang="ko-KR" alt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EABED2-622C-AAE9-43AD-1377D588F72D}"/>
              </a:ext>
            </a:extLst>
          </p:cNvPr>
          <p:cNvSpPr txBox="1"/>
          <p:nvPr/>
        </p:nvSpPr>
        <p:spPr>
          <a:xfrm>
            <a:off x="2470470" y="3821914"/>
            <a:ext cx="2957861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언급량 기준 키워드를 정렬해 보면</a:t>
            </a:r>
            <a:br>
              <a:rPr lang="en-US" altLang="ko-KR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</a:b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수치가 비교적 일정하게 감소</a:t>
            </a:r>
            <a:endParaRPr lang="en-US" altLang="ko-KR" sz="1600">
              <a:latin typeface="HG꼬딕씨_Pro 60g" panose="02020603020101020101" pitchFamily="18" charset="-127"/>
              <a:ea typeface="HG꼬딕씨_Pro 60g" panose="02020603020101020101" pitchFamily="18" charset="-127"/>
            </a:endParaRPr>
          </a:p>
          <a:p>
            <a:pPr algn="ctr">
              <a:spcBef>
                <a:spcPts val="1200"/>
              </a:spcBef>
            </a:pP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비교적 공통된 주제에 대해서</a:t>
            </a:r>
            <a:br>
              <a:rPr lang="en-US" altLang="ko-KR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</a:b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고르게 다루고 있다는 의미</a:t>
            </a:r>
            <a:endParaRPr lang="en-US" altLang="ko-KR" sz="1600">
              <a:latin typeface="HG꼬딕씨_Pro 60g" panose="02020603020101020101" pitchFamily="18" charset="-127"/>
              <a:ea typeface="HG꼬딕씨_Pro 60g" panose="02020603020101020101" pitchFamily="18" charset="-127"/>
            </a:endParaRPr>
          </a:p>
          <a:p>
            <a:pPr algn="ctr">
              <a:spcBef>
                <a:spcPts val="1200"/>
              </a:spcBef>
            </a:pP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주요 키워드를 보면</a:t>
            </a:r>
            <a:br>
              <a:rPr lang="en-US" altLang="ko-KR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</a:b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주로 정당</a:t>
            </a:r>
            <a:r>
              <a:rPr lang="en-US" altLang="ko-KR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, </a:t>
            </a: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선거</a:t>
            </a:r>
            <a:r>
              <a:rPr lang="en-US" altLang="ko-KR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, </a:t>
            </a: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행정</a:t>
            </a:r>
            <a:r>
              <a:rPr lang="en-US" altLang="ko-KR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 </a:t>
            </a: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5D05E-9902-7CCD-E8E9-3A67C391A4E5}"/>
              </a:ext>
            </a:extLst>
          </p:cNvPr>
          <p:cNvSpPr txBox="1"/>
          <p:nvPr/>
        </p:nvSpPr>
        <p:spPr>
          <a:xfrm>
            <a:off x="8194871" y="3821914"/>
            <a:ext cx="3374642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서울</a:t>
            </a:r>
            <a:r>
              <a:rPr lang="en-US" altLang="ko-KR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, </a:t>
            </a: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서울시</a:t>
            </a:r>
            <a:r>
              <a:rPr lang="en-US" altLang="ko-KR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, </a:t>
            </a: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편입 등</a:t>
            </a:r>
            <a:br>
              <a:rPr lang="en-US" altLang="ko-KR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</a:b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최상위 키워드 언급이 압도적인 반면</a:t>
            </a:r>
            <a:br>
              <a:rPr lang="en-US" altLang="ko-KR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</a:b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나머지 키워드의 언급량은 미미한 수준</a:t>
            </a:r>
            <a:endParaRPr lang="en-US" altLang="ko-KR" sz="1600">
              <a:latin typeface="HG꼬딕씨_Pro 60g" panose="02020603020101020101" pitchFamily="18" charset="-127"/>
              <a:ea typeface="HG꼬딕씨_Pro 60g" panose="02020603020101020101" pitchFamily="18" charset="-127"/>
            </a:endParaRPr>
          </a:p>
          <a:p>
            <a:pPr algn="ctr">
              <a:spcBef>
                <a:spcPts val="1200"/>
              </a:spcBef>
            </a:pP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해당 이슈 기반 언급 내용이</a:t>
            </a:r>
            <a:br>
              <a:rPr lang="en-US" altLang="ko-KR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</a:b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모아지지 않고 산발적이라는 의미</a:t>
            </a:r>
            <a:endParaRPr lang="en-US" altLang="ko-KR" sz="1600">
              <a:latin typeface="HG꼬딕씨_Pro 60g" panose="02020603020101020101" pitchFamily="18" charset="-127"/>
              <a:ea typeface="HG꼬딕씨_Pro 60g" panose="02020603020101020101" pitchFamily="18" charset="-127"/>
            </a:endParaRPr>
          </a:p>
          <a:p>
            <a:pPr algn="ctr">
              <a:spcBef>
                <a:spcPts val="1200"/>
              </a:spcBef>
            </a:pP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언론이 좁고 깊게 다룬다면</a:t>
            </a:r>
            <a:br>
              <a:rPr lang="en-US" altLang="ko-KR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</a:b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여론은 넓고 얕게 다루는 양상</a:t>
            </a:r>
            <a:endParaRPr lang="en-US" altLang="ko-KR" sz="1600">
              <a:latin typeface="HG꼬딕씨_Pro 60g" panose="02020603020101020101" pitchFamily="18" charset="-127"/>
              <a:ea typeface="HG꼬딕씨_Pro 60g" panose="02020603020101020101" pitchFamily="18" charset="-127"/>
            </a:endParaRPr>
          </a:p>
          <a:p>
            <a:pPr algn="ctr">
              <a:spcBef>
                <a:spcPts val="1200"/>
              </a:spcBef>
            </a:pP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키워드 역시 언론에서와 달리</a:t>
            </a:r>
            <a:br>
              <a:rPr lang="en-US" altLang="ko-KR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</a:br>
            <a:r>
              <a:rPr lang="ko-KR" altLang="en-US" sz="1600">
                <a:latin typeface="HG꼬딕씨_Pro 60g" panose="02020603020101020101" pitchFamily="18" charset="-127"/>
                <a:ea typeface="HG꼬딕씨_Pro 60g" panose="02020603020101020101" pitchFamily="18" charset="-127"/>
              </a:rPr>
              <a:t>기타 지역을 언급하는 내용들 다수 포착</a:t>
            </a:r>
          </a:p>
        </p:txBody>
      </p:sp>
    </p:spTree>
    <p:extLst>
      <p:ext uri="{BB962C8B-B14F-4D97-AF65-F5344CB8AC3E}">
        <p14:creationId xmlns:p14="http://schemas.microsoft.com/office/powerpoint/2010/main" val="2289331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7DBFA0B-BCFB-5AF3-3A4C-B0A35639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10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4" name="그림 3" descr="텍스트, 폰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920BF855-8824-7954-A9E2-A4B38CD4C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11" y="448491"/>
            <a:ext cx="7721196" cy="59610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0012FA-FAFF-D375-D8C0-B9832D9B0FC6}"/>
              </a:ext>
            </a:extLst>
          </p:cNvPr>
          <p:cNvSpPr txBox="1"/>
          <p:nvPr/>
        </p:nvSpPr>
        <p:spPr>
          <a:xfrm>
            <a:off x="1728382" y="3136612"/>
            <a:ext cx="8752717" cy="769441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여론 반응에서 </a:t>
            </a:r>
            <a:r>
              <a:rPr lang="ko-KR" altLang="en-US" sz="440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서울</a:t>
            </a:r>
            <a:r>
              <a:rPr lang="en-US" altLang="ko-KR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, </a:t>
            </a:r>
            <a:r>
              <a:rPr lang="ko-KR" altLang="en-US" sz="440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편입</a:t>
            </a:r>
            <a:r>
              <a:rPr lang="en-US" altLang="ko-KR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 </a:t>
            </a:r>
            <a:r>
              <a:rPr lang="ko-KR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등 제외 결과</a:t>
            </a:r>
            <a:endParaRPr lang="ko-KR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6886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7DBFA0B-BCFB-5AF3-3A4C-B0A356395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11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4" name="그림 3" descr="텍스트, 폰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920BF855-8824-7954-A9E2-A4B38CD4CD7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11" y="448491"/>
            <a:ext cx="7721196" cy="59610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17FBE2-F813-210D-AFCE-161346B05BB1}"/>
              </a:ext>
            </a:extLst>
          </p:cNvPr>
          <p:cNvSpPr txBox="1"/>
          <p:nvPr/>
        </p:nvSpPr>
        <p:spPr>
          <a:xfrm>
            <a:off x="7289696" y="3783058"/>
            <a:ext cx="1919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0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총선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EDD3C0-9389-D021-DF7B-CF9096649BE8}"/>
              </a:ext>
            </a:extLst>
          </p:cNvPr>
          <p:cNvSpPr txBox="1"/>
          <p:nvPr/>
        </p:nvSpPr>
        <p:spPr>
          <a:xfrm>
            <a:off x="3508272" y="1590585"/>
            <a:ext cx="19191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720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41F389-FC79-8DB0-FBEA-8F51964016DF}"/>
              </a:ext>
            </a:extLst>
          </p:cNvPr>
          <p:cNvSpPr txBox="1"/>
          <p:nvPr/>
        </p:nvSpPr>
        <p:spPr>
          <a:xfrm>
            <a:off x="3435464" y="814189"/>
            <a:ext cx="17748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40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광명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932A91-B8DE-1FB9-E50F-58C27094FACB}"/>
              </a:ext>
            </a:extLst>
          </p:cNvPr>
          <p:cNvSpPr txBox="1"/>
          <p:nvPr/>
        </p:nvSpPr>
        <p:spPr>
          <a:xfrm>
            <a:off x="6183752" y="969679"/>
            <a:ext cx="1752404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50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구리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8501AE-A183-867A-75D2-A317D80ED269}"/>
              </a:ext>
            </a:extLst>
          </p:cNvPr>
          <p:cNvSpPr txBox="1"/>
          <p:nvPr/>
        </p:nvSpPr>
        <p:spPr>
          <a:xfrm>
            <a:off x="7970016" y="2152649"/>
            <a:ext cx="1752403" cy="1092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40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하남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93698F-BE5A-E944-9C14-EE72C67A60CE}"/>
              </a:ext>
            </a:extLst>
          </p:cNvPr>
          <p:cNvSpPr txBox="1"/>
          <p:nvPr/>
        </p:nvSpPr>
        <p:spPr>
          <a:xfrm>
            <a:off x="2345529" y="3237453"/>
            <a:ext cx="1486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540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고양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261997-0EB8-B7E8-2BBE-8C67030571FC}"/>
              </a:ext>
            </a:extLst>
          </p:cNvPr>
          <p:cNvSpPr txBox="1"/>
          <p:nvPr/>
        </p:nvSpPr>
        <p:spPr>
          <a:xfrm>
            <a:off x="2146385" y="5138211"/>
            <a:ext cx="1199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부동산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406192-677F-1696-D9BB-142AD51FD9A7}"/>
              </a:ext>
            </a:extLst>
          </p:cNvPr>
          <p:cNvSpPr txBox="1"/>
          <p:nvPr/>
        </p:nvSpPr>
        <p:spPr>
          <a:xfrm rot="5400000">
            <a:off x="2399654" y="1621664"/>
            <a:ext cx="105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부천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1E662F-FB12-92B6-DAF8-1CE58F69C399}"/>
              </a:ext>
            </a:extLst>
          </p:cNvPr>
          <p:cNvSpPr txBox="1"/>
          <p:nvPr/>
        </p:nvSpPr>
        <p:spPr>
          <a:xfrm rot="5400000">
            <a:off x="8866445" y="4581684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성남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656CBC-2E27-DA7F-5736-09CD9EBAFA3B}"/>
              </a:ext>
            </a:extLst>
          </p:cNvPr>
          <p:cNvSpPr txBox="1"/>
          <p:nvPr/>
        </p:nvSpPr>
        <p:spPr>
          <a:xfrm>
            <a:off x="3399634" y="5741370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과천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B31DFE-5B4F-1092-A53B-7521EA88F235}"/>
              </a:ext>
            </a:extLst>
          </p:cNvPr>
          <p:cNvSpPr txBox="1"/>
          <p:nvPr/>
        </p:nvSpPr>
        <p:spPr>
          <a:xfrm>
            <a:off x="3744184" y="487475"/>
            <a:ext cx="1487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쓰레기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4CC52E-A8E1-48BE-8A2B-C5D46F5BC73B}"/>
              </a:ext>
            </a:extLst>
          </p:cNvPr>
          <p:cNvSpPr txBox="1"/>
          <p:nvPr/>
        </p:nvSpPr>
        <p:spPr>
          <a:xfrm>
            <a:off x="6963765" y="5866501"/>
            <a:ext cx="861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>
                <a:solidFill>
                  <a:schemeClr val="accent2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집값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6E1E57-14F5-56B5-C808-38B640DB48ED}"/>
              </a:ext>
            </a:extLst>
          </p:cNvPr>
          <p:cNvSpPr txBox="1"/>
          <p:nvPr/>
        </p:nvSpPr>
        <p:spPr>
          <a:xfrm>
            <a:off x="5237457" y="3117090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찬성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443DE8-DD96-CAD5-CF94-E18F10CEAF2F}"/>
              </a:ext>
            </a:extLst>
          </p:cNvPr>
          <p:cNvSpPr txBox="1"/>
          <p:nvPr/>
        </p:nvSpPr>
        <p:spPr>
          <a:xfrm>
            <a:off x="4427372" y="5829994"/>
            <a:ext cx="1053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60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반대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C8D3711-5931-8768-846F-6BD2B68EB460}"/>
              </a:ext>
            </a:extLst>
          </p:cNvPr>
          <p:cNvSpPr txBox="1"/>
          <p:nvPr/>
        </p:nvSpPr>
        <p:spPr>
          <a:xfrm rot="5400000">
            <a:off x="1976425" y="3278156"/>
            <a:ext cx="8723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900">
                <a:solidFill>
                  <a:srgbClr val="00B0F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가능성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5E0E6F-F3C6-090A-4BDA-89559E0D7F45}"/>
              </a:ext>
            </a:extLst>
          </p:cNvPr>
          <p:cNvSpPr txBox="1"/>
          <p:nvPr/>
        </p:nvSpPr>
        <p:spPr>
          <a:xfrm rot="5400000">
            <a:off x="5169019" y="4254107"/>
            <a:ext cx="5693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60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파주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9896BC-CF0A-582D-8389-6DB37C7B458F}"/>
              </a:ext>
            </a:extLst>
          </p:cNvPr>
          <p:cNvSpPr txBox="1"/>
          <p:nvPr/>
        </p:nvSpPr>
        <p:spPr>
          <a:xfrm rot="5400000">
            <a:off x="4258920" y="4157590"/>
            <a:ext cx="617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광주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90EF4B-0092-003C-1D0C-FF65C2884E81}"/>
              </a:ext>
            </a:extLst>
          </p:cNvPr>
          <p:cNvSpPr txBox="1"/>
          <p:nvPr/>
        </p:nvSpPr>
        <p:spPr>
          <a:xfrm rot="5400000">
            <a:off x="5900917" y="5191109"/>
            <a:ext cx="72808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50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고양시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BE25A8-A65B-8EA8-F0A9-0693947C54E8}"/>
              </a:ext>
            </a:extLst>
          </p:cNvPr>
          <p:cNvSpPr txBox="1"/>
          <p:nvPr/>
        </p:nvSpPr>
        <p:spPr>
          <a:xfrm rot="5400000">
            <a:off x="6147892" y="4517630"/>
            <a:ext cx="64312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90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안양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43EB5E-F849-C310-B290-6CEEE3437D50}"/>
              </a:ext>
            </a:extLst>
          </p:cNvPr>
          <p:cNvSpPr txBox="1"/>
          <p:nvPr/>
        </p:nvSpPr>
        <p:spPr>
          <a:xfrm>
            <a:off x="7006874" y="3042243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300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수원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0916CB5-37D7-56B0-F6DB-CCF50FE07A84}"/>
              </a:ext>
            </a:extLst>
          </p:cNvPr>
          <p:cNvSpPr txBox="1"/>
          <p:nvPr/>
        </p:nvSpPr>
        <p:spPr>
          <a:xfrm>
            <a:off x="8901796" y="3887833"/>
            <a:ext cx="110158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80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선거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AADFEC-E189-18EA-C376-851E58DEED1A}"/>
              </a:ext>
            </a:extLst>
          </p:cNvPr>
          <p:cNvSpPr txBox="1"/>
          <p:nvPr/>
        </p:nvSpPr>
        <p:spPr>
          <a:xfrm>
            <a:off x="7658323" y="282531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>
                <a:solidFill>
                  <a:srgbClr val="FF0000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일산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664E20-12DA-74BA-BB67-84D2D8012BD2}"/>
              </a:ext>
            </a:extLst>
          </p:cNvPr>
          <p:cNvSpPr txBox="1"/>
          <p:nvPr/>
        </p:nvSpPr>
        <p:spPr>
          <a:xfrm>
            <a:off x="2968308" y="2710969"/>
            <a:ext cx="6272871" cy="1446550"/>
          </a:xfrm>
          <a:prstGeom prst="rect">
            <a:avLst/>
          </a:prstGeom>
          <a:solidFill>
            <a:schemeClr val="tx1">
              <a:alpha val="80000"/>
            </a:schemeClr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대체로 다양한 지역이 언급</a:t>
            </a:r>
            <a:br>
              <a:rPr lang="en-US" altLang="ko-KR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80g" panose="02020603020101020101" pitchFamily="18" charset="-127"/>
                <a:ea typeface="HG꼬딕씨_Pro 80g" panose="02020603020101020101" pitchFamily="18" charset="-127"/>
              </a:rPr>
            </a:br>
            <a:r>
              <a:rPr lang="ko-KR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그 외 부동산 </a:t>
            </a:r>
            <a:r>
              <a:rPr lang="en-US" altLang="ko-KR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&amp; </a:t>
            </a:r>
            <a:r>
              <a:rPr lang="ko-KR" altLang="en-US" sz="4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집값 이슈화</a:t>
            </a:r>
            <a:endParaRPr lang="ko-KR" altLang="en-US" sz="28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0464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9BE268D-5A3C-0943-3AD2-C98F344C3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12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3" name="그림 2" descr="텍스트, 폰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2B5C8311-2B50-6525-6B62-05A6CD0CEA9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111" y="448491"/>
            <a:ext cx="7721196" cy="59610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464BD9-0606-88DC-BAE0-0F3F575F80E7}"/>
              </a:ext>
            </a:extLst>
          </p:cNvPr>
          <p:cNvSpPr txBox="1"/>
          <p:nvPr/>
        </p:nvSpPr>
        <p:spPr>
          <a:xfrm>
            <a:off x="2025183" y="1591968"/>
            <a:ext cx="3791423" cy="307777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검단이 김포에 편입후 서울편입 하길 희망합니다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solidFill>
                <a:schemeClr val="bg1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CCD89B-AD5C-EA2F-3EE1-6951A9250387}"/>
              </a:ext>
            </a:extLst>
          </p:cNvPr>
          <p:cNvSpPr txBox="1"/>
          <p:nvPr/>
        </p:nvSpPr>
        <p:spPr>
          <a:xfrm>
            <a:off x="1735563" y="643665"/>
            <a:ext cx="3305713" cy="307777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광명이 서울 편입 주장하면 이해라도 하지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solidFill>
                <a:schemeClr val="bg1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72BF2-47A7-C1C0-2EBB-08CE405C14E8}"/>
              </a:ext>
            </a:extLst>
          </p:cNvPr>
          <p:cNvSpPr txBox="1"/>
          <p:nvPr/>
        </p:nvSpPr>
        <p:spPr>
          <a:xfrm>
            <a:off x="988809" y="1027616"/>
            <a:ext cx="3833101" cy="307777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광명 과천 구리 하남은 서울편입 타당성이 있는데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solidFill>
                <a:schemeClr val="bg1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8D535E-8BE5-0433-4EA9-651EC56B4C04}"/>
              </a:ext>
            </a:extLst>
          </p:cNvPr>
          <p:cNvSpPr txBox="1"/>
          <p:nvPr/>
        </p:nvSpPr>
        <p:spPr>
          <a:xfrm>
            <a:off x="7027045" y="1912616"/>
            <a:ext cx="2940228" cy="307777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구리는 솔직히 이제 서울로 넣어주자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solidFill>
                <a:schemeClr val="bg1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26D94-064D-01C2-08BE-9421107ABD3F}"/>
              </a:ext>
            </a:extLst>
          </p:cNvPr>
          <p:cNvSpPr txBox="1"/>
          <p:nvPr/>
        </p:nvSpPr>
        <p:spPr>
          <a:xfrm>
            <a:off x="5244345" y="5832963"/>
            <a:ext cx="3565400" cy="307777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김포가 인서울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김포구 되면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 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집값 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30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프로 떡상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solidFill>
                <a:schemeClr val="bg1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604979-3275-99C5-7107-4CE750E6CC5E}"/>
              </a:ext>
            </a:extLst>
          </p:cNvPr>
          <p:cNvSpPr txBox="1"/>
          <p:nvPr/>
        </p:nvSpPr>
        <p:spPr>
          <a:xfrm>
            <a:off x="1072273" y="5343494"/>
            <a:ext cx="3833101" cy="307777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만약에 김포가 서울 된다치면 바로 집값 오를까요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solidFill>
                <a:schemeClr val="bg1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5CCCB2-074A-3D67-8D19-DC106DDFC8C4}"/>
              </a:ext>
            </a:extLst>
          </p:cNvPr>
          <p:cNvSpPr txBox="1"/>
          <p:nvPr/>
        </p:nvSpPr>
        <p:spPr>
          <a:xfrm>
            <a:off x="6819771" y="4654247"/>
            <a:ext cx="3264035" cy="307777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시흥시도 서울시로 편입 요청해야 합니다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solidFill>
                <a:schemeClr val="bg1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A89A4E-1F59-BBE6-AAC7-4F9C29464C3F}"/>
              </a:ext>
            </a:extLst>
          </p:cNvPr>
          <p:cNvSpPr txBox="1"/>
          <p:nvPr/>
        </p:nvSpPr>
        <p:spPr>
          <a:xfrm>
            <a:off x="1411244" y="4956224"/>
            <a:ext cx="3560590" cy="307777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김포 서울 편입하면 서울 집값좀 내리려나요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?”</a:t>
            </a:r>
            <a:endParaRPr lang="ko-KR" altLang="en-US" sz="1400">
              <a:solidFill>
                <a:schemeClr val="bg1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E100B0-746F-AD97-1D96-E72ED4DE25F6}"/>
              </a:ext>
            </a:extLst>
          </p:cNvPr>
          <p:cNvSpPr txBox="1"/>
          <p:nvPr/>
        </p:nvSpPr>
        <p:spPr>
          <a:xfrm>
            <a:off x="1871306" y="4333741"/>
            <a:ext cx="3560590" cy="307777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와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~~~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제가 졸지에 서울에 집 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1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채 생기겠어요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solidFill>
                <a:schemeClr val="bg1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1785C1-FB71-FFD6-113B-A7948A2AD335}"/>
              </a:ext>
            </a:extLst>
          </p:cNvPr>
          <p:cNvSpPr txBox="1"/>
          <p:nvPr/>
        </p:nvSpPr>
        <p:spPr>
          <a:xfrm>
            <a:off x="6300044" y="5065867"/>
            <a:ext cx="3626314" cy="307777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파주에서 다리만 건너면 서울이네요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. 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ㅋㅋㅋㅋ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solidFill>
                <a:schemeClr val="bg1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0AAD3C-CC74-57F4-B13A-250B314A753E}"/>
              </a:ext>
            </a:extLst>
          </p:cNvPr>
          <p:cNvSpPr txBox="1"/>
          <p:nvPr/>
        </p:nvSpPr>
        <p:spPr>
          <a:xfrm>
            <a:off x="2905360" y="2436939"/>
            <a:ext cx="2973891" cy="307777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평택 송탄도 서울로 편입시켜달라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~~”</a:t>
            </a:r>
            <a:endParaRPr lang="ko-KR" altLang="en-US" sz="1400">
              <a:solidFill>
                <a:schemeClr val="bg1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4CDC3D-EE91-D479-C83A-5C4C90D324EE}"/>
              </a:ext>
            </a:extLst>
          </p:cNvPr>
          <p:cNvSpPr txBox="1"/>
          <p:nvPr/>
        </p:nvSpPr>
        <p:spPr>
          <a:xfrm>
            <a:off x="1558720" y="2846757"/>
            <a:ext cx="3873176" cy="523220"/>
          </a:xfrm>
          <a:prstGeom prst="rect">
            <a:avLst/>
          </a:prstGeom>
          <a:solidFill>
            <a:schemeClr val="tx1">
              <a:lumMod val="75000"/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/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깡촌 김포도 서울시 되는데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.. 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ㅋ </a:t>
            </a:r>
          </a:p>
          <a:p>
            <a:pPr algn="l"/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gtx 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다니면 서울 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20</a:t>
            </a:r>
            <a:r>
              <a:rPr lang="ko-KR" altLang="en-US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분대 진입하니 동탄도 서울편입</a:t>
            </a:r>
            <a:r>
              <a:rPr lang="en-US" altLang="ko-KR" sz="1400">
                <a:solidFill>
                  <a:schemeClr val="bg1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solidFill>
                <a:schemeClr val="bg1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25829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5D31A15-FDF6-1EA1-768D-5EDDF36F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13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6EF21-7B84-82E1-D8DA-14FE99B26FB1}"/>
              </a:ext>
            </a:extLst>
          </p:cNvPr>
          <p:cNvSpPr txBox="1"/>
          <p:nvPr/>
        </p:nvSpPr>
        <p:spPr>
          <a:xfrm>
            <a:off x="2624445" y="2929879"/>
            <a:ext cx="6960560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꼬딕씨_Pro 80g" panose="02020603020101020101" pitchFamily="18" charset="-127"/>
                <a:ea typeface="HG꼬딕씨_Pro 80g" panose="02020603020101020101" pitchFamily="18" charset="-127"/>
                <a:cs typeface="+mn-cs"/>
              </a:rPr>
              <a:t>자발적 여론 반응 상세</a:t>
            </a:r>
            <a:endParaRPr kumimoji="0" lang="ko-KR" altLang="en-US" sz="5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983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382CB92-92E4-0936-2CBE-E9E0B1E3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14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1E38C927-C7AD-50EE-64E6-BB6DCB804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9300653"/>
              </p:ext>
            </p:extLst>
          </p:nvPr>
        </p:nvGraphicFramePr>
        <p:xfrm>
          <a:off x="3801978" y="2276475"/>
          <a:ext cx="4588044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3686A0-38E8-9E77-F77A-5E13FF50142A}"/>
              </a:ext>
            </a:extLst>
          </p:cNvPr>
          <p:cNvSpPr txBox="1"/>
          <p:nvPr/>
        </p:nvSpPr>
        <p:spPr>
          <a:xfrm>
            <a:off x="5305559" y="3672934"/>
            <a:ext cx="1580882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SNS </a:t>
            </a:r>
            <a:r>
              <a:rPr lang="ko-KR" altLang="en-US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커뮤니티</a:t>
            </a:r>
            <a:br>
              <a:rPr lang="en-US" altLang="ko-KR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언급 내용</a:t>
            </a:r>
            <a:br>
              <a:rPr lang="en-US" altLang="ko-KR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상세 분석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AE9B69-E6DD-CAE9-F250-E3C76B167E56}"/>
              </a:ext>
            </a:extLst>
          </p:cNvPr>
          <p:cNvSpPr txBox="1"/>
          <p:nvPr/>
        </p:nvSpPr>
        <p:spPr>
          <a:xfrm>
            <a:off x="2938635" y="685688"/>
            <a:ext cx="6332183" cy="8002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커뮤니티 언급 내용 중 자발적 언급 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72.8%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언론 스크랩은 </a:t>
            </a: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26%, </a:t>
            </a: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언론에 주목하기 보다 하고싶은 얘기를 하는 중</a:t>
            </a:r>
            <a:endParaRPr kumimoji="0" lang="en-US" altLang="ko-KR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258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382CB92-92E4-0936-2CBE-E9E0B1E3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15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1E38C927-C7AD-50EE-64E6-BB6DCB804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623561"/>
              </p:ext>
            </p:extLst>
          </p:nvPr>
        </p:nvGraphicFramePr>
        <p:xfrm>
          <a:off x="3801978" y="2276475"/>
          <a:ext cx="4588044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3686A0-38E8-9E77-F77A-5E13FF50142A}"/>
              </a:ext>
            </a:extLst>
          </p:cNvPr>
          <p:cNvSpPr txBox="1"/>
          <p:nvPr/>
        </p:nvSpPr>
        <p:spPr>
          <a:xfrm>
            <a:off x="5305559" y="3672934"/>
            <a:ext cx="1580882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SNS </a:t>
            </a:r>
            <a:r>
              <a:rPr lang="ko-KR" altLang="en-US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커뮤니티</a:t>
            </a:r>
            <a:br>
              <a:rPr lang="en-US" altLang="ko-KR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언급 내용</a:t>
            </a:r>
            <a:br>
              <a:rPr lang="en-US" altLang="ko-KR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상세 분석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220D962-6BDE-CADB-7CD3-BB93C8AD025C}"/>
              </a:ext>
            </a:extLst>
          </p:cNvPr>
          <p:cNvSpPr/>
          <p:nvPr/>
        </p:nvSpPr>
        <p:spPr>
          <a:xfrm>
            <a:off x="4040777" y="6113417"/>
            <a:ext cx="1854926" cy="20900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F9B4D-FCB5-1F84-B2D8-05C75F32EC27}"/>
              </a:ext>
            </a:extLst>
          </p:cNvPr>
          <p:cNvSpPr txBox="1"/>
          <p:nvPr/>
        </p:nvSpPr>
        <p:spPr>
          <a:xfrm>
            <a:off x="3942255" y="5845127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2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자발적 언급 내용 중</a:t>
            </a:r>
            <a:r>
              <a:rPr lang="en-US" altLang="ko-KR" sz="12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</a:t>
            </a:r>
            <a:endParaRPr lang="ko-KR" altLang="en-US" sz="1200">
              <a:solidFill>
                <a:schemeClr val="tx2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6" name="오른쪽 중괄호 15">
            <a:extLst>
              <a:ext uri="{FF2B5EF4-FFF2-40B4-BE49-F238E27FC236}">
                <a16:creationId xmlns:a16="http://schemas.microsoft.com/office/drawing/2014/main" id="{1252A29E-09A7-98D7-419F-C61FBBEAEEA4}"/>
              </a:ext>
            </a:extLst>
          </p:cNvPr>
          <p:cNvSpPr/>
          <p:nvPr/>
        </p:nvSpPr>
        <p:spPr>
          <a:xfrm>
            <a:off x="8046720" y="3056710"/>
            <a:ext cx="191589" cy="566057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EDB831-8E4E-3573-F110-555B6E25AE07}"/>
              </a:ext>
            </a:extLst>
          </p:cNvPr>
          <p:cNvSpPr txBox="1"/>
          <p:nvPr/>
        </p:nvSpPr>
        <p:spPr>
          <a:xfrm>
            <a:off x="8247013" y="2919221"/>
            <a:ext cx="3703258" cy="8156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>
              <a:spcBef>
                <a:spcPts val="600"/>
              </a:spcBef>
            </a:pP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직접적으로 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찬성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or 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반대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를 표명한 게시물은</a:t>
            </a:r>
            <a:b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커뮤니티 전체 게시물 중 </a:t>
            </a:r>
            <a:r>
              <a:rPr lang="en-US" altLang="ko-KR" sz="1400"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3.9%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에 불과하며</a:t>
            </a:r>
            <a:endParaRPr lang="en-US" altLang="ko-KR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  <a:p>
            <a:pPr algn="l">
              <a:spcBef>
                <a:spcPts val="600"/>
              </a:spcBef>
            </a:pP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자발적으로 언급한 내용 기준으로는 </a:t>
            </a:r>
            <a:r>
              <a:rPr lang="en-US" altLang="ko-KR" sz="1400"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5.4%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수준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B0EAD-5324-F03B-6DB6-B233CDEA537E}"/>
              </a:ext>
            </a:extLst>
          </p:cNvPr>
          <p:cNvSpPr txBox="1"/>
          <p:nvPr/>
        </p:nvSpPr>
        <p:spPr>
          <a:xfrm>
            <a:off x="3139812" y="685688"/>
            <a:ext cx="5929828" cy="8002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자발적 언급 중 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직접적 찬반 표명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은 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3.9%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찬반이 팽팽하게 대립할만큼의 주제가 되고 있지 못하다는 의미</a:t>
            </a:r>
            <a:endParaRPr kumimoji="0" lang="en-US" altLang="ko-KR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354CDA-0133-E251-1BB4-20DB46913F40}"/>
              </a:ext>
            </a:extLst>
          </p:cNvPr>
          <p:cNvSpPr txBox="1"/>
          <p:nvPr/>
        </p:nvSpPr>
        <p:spPr>
          <a:xfrm>
            <a:off x="502503" y="2693178"/>
            <a:ext cx="45304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서울 입장에서는 혐오시설인 매립지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 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소각장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 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차량기지 등</a:t>
            </a:r>
            <a:b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김포로 다 이전시킬 수 있어서 개꿀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. </a:t>
            </a:r>
          </a:p>
          <a:p>
            <a:pPr algn="r"/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김포 입장에서는 서울에 편입되는 꿈을 이룰 수 있는 기회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     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01572D-81DA-D624-D6F7-A34B8771E23B}"/>
              </a:ext>
            </a:extLst>
          </p:cNvPr>
          <p:cNvSpPr txBox="1"/>
          <p:nvPr/>
        </p:nvSpPr>
        <p:spPr>
          <a:xfrm>
            <a:off x="2315602" y="3406280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서울특별시민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으로 승격이다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DBA103-B532-C2AB-3FF3-80D568DFE1FC}"/>
              </a:ext>
            </a:extLst>
          </p:cNvPr>
          <p:cNvSpPr txBox="1"/>
          <p:nvPr/>
        </p:nvSpPr>
        <p:spPr>
          <a:xfrm>
            <a:off x="600245" y="4951061"/>
            <a:ext cx="4238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안 그래도 서울 바글바글하고 점점 메리트도 없어지는데</a:t>
            </a:r>
          </a:p>
          <a:p>
            <a:pPr algn="r"/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주변 다 서울로 해줄것도 아니고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64AA3A-10B5-48A8-DDAB-796DD3BBAEBD}"/>
              </a:ext>
            </a:extLst>
          </p:cNvPr>
          <p:cNvSpPr txBox="1"/>
          <p:nvPr/>
        </p:nvSpPr>
        <p:spPr>
          <a:xfrm>
            <a:off x="1100877" y="4406087"/>
            <a:ext cx="339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“[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주변여론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] 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서울민심은 김포편입에 </a:t>
            </a:r>
            <a:r>
              <a:rPr lang="ko-KR" altLang="en-US" sz="1400"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떨떠름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!”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2E26B0-9099-2F37-209D-28E20D740404}"/>
              </a:ext>
            </a:extLst>
          </p:cNvPr>
          <p:cNvSpPr txBox="1"/>
          <p:nvPr/>
        </p:nvSpPr>
        <p:spPr>
          <a:xfrm>
            <a:off x="1289733" y="4678574"/>
            <a:ext cx="3264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국힘 부동산 전문가도 </a:t>
            </a:r>
            <a:r>
              <a:rPr lang="ko-KR" altLang="en-US" sz="1400"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반대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하는 서울편입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4289CC-5647-8F8E-B8C1-E442B4B673B9}"/>
              </a:ext>
            </a:extLst>
          </p:cNvPr>
          <p:cNvSpPr txBox="1"/>
          <p:nvPr/>
        </p:nvSpPr>
        <p:spPr>
          <a:xfrm>
            <a:off x="970232" y="5438992"/>
            <a:ext cx="4237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김포에 사는 농업인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 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농어촌 학생 가족들은 다 </a:t>
            </a:r>
            <a:r>
              <a:rPr lang="ko-KR" altLang="en-US" sz="1400"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반대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할듯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018F22-FB0A-7A44-2231-6672157371BD}"/>
              </a:ext>
            </a:extLst>
          </p:cNvPr>
          <p:cNvSpPr txBox="1"/>
          <p:nvPr/>
        </p:nvSpPr>
        <p:spPr>
          <a:xfrm>
            <a:off x="1032622" y="3688495"/>
            <a:ext cx="35926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서울의 쓰레기를 </a:t>
            </a:r>
            <a:r>
              <a:rPr lang="ko-KR" altLang="en-US" sz="1400"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김포에 매립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한다면 대찬성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!”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24C051-059E-75EE-9B6F-38EE3CDE2160}"/>
              </a:ext>
            </a:extLst>
          </p:cNvPr>
          <p:cNvSpPr txBox="1"/>
          <p:nvPr/>
        </p:nvSpPr>
        <p:spPr>
          <a:xfrm>
            <a:off x="3087693" y="2410963"/>
            <a:ext cx="2574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김포의 서울 편입을 </a:t>
            </a:r>
            <a:r>
              <a:rPr lang="ko-KR" altLang="en-US" sz="1400"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찬성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합니다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0623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382CB92-92E4-0936-2CBE-E9E0B1E3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16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1E38C927-C7AD-50EE-64E6-BB6DCB804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112209"/>
              </p:ext>
            </p:extLst>
          </p:nvPr>
        </p:nvGraphicFramePr>
        <p:xfrm>
          <a:off x="3801978" y="2276475"/>
          <a:ext cx="4588044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3686A0-38E8-9E77-F77A-5E13FF50142A}"/>
              </a:ext>
            </a:extLst>
          </p:cNvPr>
          <p:cNvSpPr txBox="1"/>
          <p:nvPr/>
        </p:nvSpPr>
        <p:spPr>
          <a:xfrm>
            <a:off x="5305559" y="3672934"/>
            <a:ext cx="1580882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SNS </a:t>
            </a:r>
            <a:r>
              <a:rPr lang="ko-KR" altLang="en-US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커뮤니티</a:t>
            </a:r>
            <a:br>
              <a:rPr lang="en-US" altLang="ko-KR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언급 내용</a:t>
            </a:r>
            <a:br>
              <a:rPr lang="en-US" altLang="ko-KR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상세 분석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220D962-6BDE-CADB-7CD3-BB93C8AD025C}"/>
              </a:ext>
            </a:extLst>
          </p:cNvPr>
          <p:cNvSpPr/>
          <p:nvPr/>
        </p:nvSpPr>
        <p:spPr>
          <a:xfrm>
            <a:off x="4040777" y="6113417"/>
            <a:ext cx="1854926" cy="20900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F9B4D-FCB5-1F84-B2D8-05C75F32EC27}"/>
              </a:ext>
            </a:extLst>
          </p:cNvPr>
          <p:cNvSpPr txBox="1"/>
          <p:nvPr/>
        </p:nvSpPr>
        <p:spPr>
          <a:xfrm>
            <a:off x="3942255" y="5845127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2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자발적 언급 내용 중</a:t>
            </a:r>
            <a:r>
              <a:rPr lang="en-US" altLang="ko-KR" sz="12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</a:t>
            </a:r>
            <a:endParaRPr lang="ko-KR" altLang="en-US" sz="1200">
              <a:solidFill>
                <a:schemeClr val="tx2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6" name="오른쪽 중괄호 15">
            <a:extLst>
              <a:ext uri="{FF2B5EF4-FFF2-40B4-BE49-F238E27FC236}">
                <a16:creationId xmlns:a16="http://schemas.microsoft.com/office/drawing/2014/main" id="{1252A29E-09A7-98D7-419F-C61FBBEAEEA4}"/>
              </a:ext>
            </a:extLst>
          </p:cNvPr>
          <p:cNvSpPr/>
          <p:nvPr/>
        </p:nvSpPr>
        <p:spPr>
          <a:xfrm>
            <a:off x="8046720" y="3056710"/>
            <a:ext cx="191589" cy="566057"/>
          </a:xfrm>
          <a:prstGeom prst="rightBrac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EDB831-8E4E-3573-F110-555B6E25AE07}"/>
              </a:ext>
            </a:extLst>
          </p:cNvPr>
          <p:cNvSpPr txBox="1"/>
          <p:nvPr/>
        </p:nvSpPr>
        <p:spPr>
          <a:xfrm>
            <a:off x="8247013" y="2919221"/>
            <a:ext cx="3703258" cy="8156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>
              <a:spcBef>
                <a:spcPts val="600"/>
              </a:spcBef>
            </a:pP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직접적으로 </a:t>
            </a:r>
            <a: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찬성</a:t>
            </a:r>
            <a: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or “</a:t>
            </a: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반대</a:t>
            </a:r>
            <a: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를 표명한 게시물은</a:t>
            </a:r>
            <a:b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커뮤니티 전체 게시물 중 </a:t>
            </a:r>
            <a: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3.9%</a:t>
            </a: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에 불과하며</a:t>
            </a:r>
            <a:endParaRPr lang="en-US" altLang="ko-KR" sz="1400">
              <a:solidFill>
                <a:schemeClr val="bg2">
                  <a:lumMod val="7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  <a:p>
            <a:pPr algn="l">
              <a:spcBef>
                <a:spcPts val="600"/>
              </a:spcBef>
            </a:pP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자발적으로 언급한 내용 기준으로는 </a:t>
            </a:r>
            <a: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5.4%</a:t>
            </a:r>
            <a: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수준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D82CC-F32A-0F1A-9D19-8748D5D63C68}"/>
              </a:ext>
            </a:extLst>
          </p:cNvPr>
          <p:cNvSpPr txBox="1"/>
          <p:nvPr/>
        </p:nvSpPr>
        <p:spPr>
          <a:xfrm>
            <a:off x="6012210" y="2124851"/>
            <a:ext cx="28937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>
              <a:spcBef>
                <a:spcPts val="600"/>
              </a:spcBef>
            </a:pPr>
            <a:r>
              <a:rPr lang="ko-KR" altLang="en-US" sz="1400">
                <a:solidFill>
                  <a:schemeClr val="accent6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그런데 </a:t>
            </a:r>
            <a:r>
              <a:rPr lang="ko-KR" altLang="en-US" sz="1400">
                <a:solidFill>
                  <a:schemeClr val="accent6">
                    <a:lumMod val="75000"/>
                  </a:schemeClr>
                </a:solidFill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궁금</a:t>
            </a:r>
            <a:r>
              <a:rPr lang="ko-KR" altLang="en-US" sz="1400">
                <a:solidFill>
                  <a:schemeClr val="accent6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하다고 언급한 게시물은</a:t>
            </a:r>
            <a:br>
              <a:rPr lang="en-US" altLang="ko-KR" sz="1400">
                <a:solidFill>
                  <a:schemeClr val="accent6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400">
                <a:solidFill>
                  <a:schemeClr val="accent6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자발적으로 언급한 내용 중 무려 </a:t>
            </a:r>
            <a:r>
              <a:rPr lang="en-US" altLang="ko-KR" sz="1400">
                <a:solidFill>
                  <a:schemeClr val="accent6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14.7%</a:t>
            </a:r>
            <a:endParaRPr lang="ko-KR" altLang="en-US" sz="1400">
              <a:solidFill>
                <a:schemeClr val="accent6">
                  <a:lumMod val="7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507C0A-515E-4B9D-E581-0FBD7F52FF38}"/>
              </a:ext>
            </a:extLst>
          </p:cNvPr>
          <p:cNvSpPr txBox="1"/>
          <p:nvPr/>
        </p:nvSpPr>
        <p:spPr>
          <a:xfrm>
            <a:off x="2974703" y="685688"/>
            <a:ext cx="6260047" cy="8002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반면 무슨 일인지 궁금하다는 의견은 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14.7%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이슈 등장 배경과 서울 편입 시 장점</a:t>
            </a: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, </a:t>
            </a: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내년 선거용 의심 등 다양</a:t>
            </a:r>
            <a:endParaRPr kumimoji="0" lang="en-US" altLang="ko-KR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8DFA75-94D1-BB71-C928-A7E3BF53C1C0}"/>
              </a:ext>
            </a:extLst>
          </p:cNvPr>
          <p:cNvSpPr txBox="1"/>
          <p:nvPr/>
        </p:nvSpPr>
        <p:spPr>
          <a:xfrm>
            <a:off x="1403700" y="2729000"/>
            <a:ext cx="37337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갑자기 김포 서울 편입 얘기는 </a:t>
            </a:r>
            <a:r>
              <a:rPr lang="ko-KR" altLang="en-US" sz="1400">
                <a:latin typeface="+mj-ea"/>
                <a:ea typeface="+mj-ea"/>
              </a:rPr>
              <a:t>왜 나오는건가요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?”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4482E2-E244-9256-53CE-12B7857D3F75}"/>
              </a:ext>
            </a:extLst>
          </p:cNvPr>
          <p:cNvSpPr txBox="1"/>
          <p:nvPr/>
        </p:nvSpPr>
        <p:spPr>
          <a:xfrm>
            <a:off x="2004474" y="3047037"/>
            <a:ext cx="2871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김포 서울 편입에 </a:t>
            </a:r>
            <a:r>
              <a:rPr lang="ko-KR" altLang="en-US" sz="1400">
                <a:latin typeface="+mj-ea"/>
                <a:ea typeface="+mj-ea"/>
              </a:rPr>
              <a:t>포퓰리즘적 주장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?”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341D7C-B4C5-7C24-5853-932240EFA689}"/>
              </a:ext>
            </a:extLst>
          </p:cNvPr>
          <p:cNvSpPr txBox="1"/>
          <p:nvPr/>
        </p:nvSpPr>
        <p:spPr>
          <a:xfrm>
            <a:off x="1857143" y="3365074"/>
            <a:ext cx="2829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경기도 서울편입 </a:t>
            </a:r>
            <a:r>
              <a:rPr lang="ko-KR" altLang="en-US" sz="1400">
                <a:latin typeface="+mj-ea"/>
                <a:ea typeface="+mj-ea"/>
              </a:rPr>
              <a:t>선거용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아닌가요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?”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90B60D-59B2-2719-3B1F-6BC49EA75929}"/>
              </a:ext>
            </a:extLst>
          </p:cNvPr>
          <p:cNvSpPr txBox="1"/>
          <p:nvPr/>
        </p:nvSpPr>
        <p:spPr>
          <a:xfrm>
            <a:off x="1560587" y="3683111"/>
            <a:ext cx="31261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국힘은 총선에서 </a:t>
            </a:r>
            <a:r>
              <a:rPr lang="ko-KR" altLang="en-US" sz="1400">
                <a:latin typeface="+mj-ea"/>
                <a:ea typeface="+mj-ea"/>
              </a:rPr>
              <a:t>서울은 포기 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했나요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?”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AB83B7-FFB9-5CCE-5241-09584922C431}"/>
              </a:ext>
            </a:extLst>
          </p:cNvPr>
          <p:cNvSpPr txBox="1"/>
          <p:nvPr/>
        </p:nvSpPr>
        <p:spPr>
          <a:xfrm>
            <a:off x="667570" y="4955259"/>
            <a:ext cx="41713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근데 김포가 서울 편입되면 </a:t>
            </a:r>
            <a:r>
              <a:rPr lang="ko-KR" altLang="en-US" sz="1400">
                <a:latin typeface="+mj-ea"/>
                <a:ea typeface="+mj-ea"/>
              </a:rPr>
              <a:t>전철 놓기 더 어렵지 않음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?”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C2A4F2-EE78-7F1B-486B-A86162013C24}"/>
              </a:ext>
            </a:extLst>
          </p:cNvPr>
          <p:cNvSpPr txBox="1"/>
          <p:nvPr/>
        </p:nvSpPr>
        <p:spPr>
          <a:xfrm>
            <a:off x="1100877" y="4319185"/>
            <a:ext cx="339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근데 김포 서울편입이 </a:t>
            </a:r>
            <a:r>
              <a:rPr lang="ko-KR" altLang="en-US" sz="1400">
                <a:latin typeface="+mj-ea"/>
                <a:ea typeface="+mj-ea"/>
              </a:rPr>
              <a:t>그렇게 큰 일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인가요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?”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096ABC-D225-3758-1E40-22221894E3A0}"/>
              </a:ext>
            </a:extLst>
          </p:cNvPr>
          <p:cNvSpPr txBox="1"/>
          <p:nvPr/>
        </p:nvSpPr>
        <p:spPr>
          <a:xfrm>
            <a:off x="1358663" y="4637222"/>
            <a:ext cx="31951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근데 김포가 서울되는거 </a:t>
            </a:r>
            <a:r>
              <a:rPr lang="ko-KR" altLang="en-US" sz="1400">
                <a:latin typeface="+mj-ea"/>
                <a:ea typeface="+mj-ea"/>
              </a:rPr>
              <a:t>메리트가 뭐임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?”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B021B5-68B1-4C59-147C-48B8373961B8}"/>
              </a:ext>
            </a:extLst>
          </p:cNvPr>
          <p:cNvSpPr txBox="1"/>
          <p:nvPr/>
        </p:nvSpPr>
        <p:spPr>
          <a:xfrm>
            <a:off x="346169" y="5273294"/>
            <a:ext cx="48141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김동연은 그럼 김포집값못오르게 경기북도에 넣으려고한거임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?”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2308191-5CE2-E2F5-EFC7-23CE08EDCCE7}"/>
              </a:ext>
            </a:extLst>
          </p:cNvPr>
          <p:cNvSpPr txBox="1"/>
          <p:nvPr/>
        </p:nvSpPr>
        <p:spPr>
          <a:xfrm>
            <a:off x="1168098" y="4001148"/>
            <a:ext cx="34900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김포 서울 </a:t>
            </a:r>
            <a:r>
              <a:rPr lang="ko-KR" altLang="en-US" sz="1400">
                <a:latin typeface="+mj-ea"/>
                <a:ea typeface="+mj-ea"/>
              </a:rPr>
              <a:t>통근 비율이 </a:t>
            </a:r>
            <a:r>
              <a:rPr lang="en-US" altLang="ko-KR" sz="1400">
                <a:latin typeface="+mj-ea"/>
                <a:ea typeface="+mj-ea"/>
              </a:rPr>
              <a:t>12% </a:t>
            </a:r>
            <a:r>
              <a:rPr lang="ko-KR" altLang="en-US" sz="1400">
                <a:latin typeface="+mj-ea"/>
                <a:ea typeface="+mj-ea"/>
              </a:rPr>
              <a:t>밖에 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안되나요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?”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1E96E14-B94F-2E98-FB50-A4C23FE59703}"/>
              </a:ext>
            </a:extLst>
          </p:cNvPr>
          <p:cNvSpPr txBox="1"/>
          <p:nvPr/>
        </p:nvSpPr>
        <p:spPr>
          <a:xfrm>
            <a:off x="2222072" y="2410963"/>
            <a:ext cx="3440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김포 서울 편입 안되면 </a:t>
            </a:r>
            <a:r>
              <a:rPr lang="ko-KR" altLang="en-US" sz="1400">
                <a:latin typeface="+mj-ea"/>
                <a:ea typeface="+mj-ea"/>
              </a:rPr>
              <a:t>책임은 누가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지나요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?”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775981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382CB92-92E4-0936-2CBE-E9E0B1E3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17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1E38C927-C7AD-50EE-64E6-BB6DCB804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513669"/>
              </p:ext>
            </p:extLst>
          </p:nvPr>
        </p:nvGraphicFramePr>
        <p:xfrm>
          <a:off x="3801978" y="2276475"/>
          <a:ext cx="4588044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3686A0-38E8-9E77-F77A-5E13FF50142A}"/>
              </a:ext>
            </a:extLst>
          </p:cNvPr>
          <p:cNvSpPr txBox="1"/>
          <p:nvPr/>
        </p:nvSpPr>
        <p:spPr>
          <a:xfrm>
            <a:off x="5305559" y="3672934"/>
            <a:ext cx="1580882" cy="101566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SNS </a:t>
            </a:r>
            <a:r>
              <a:rPr lang="ko-KR" altLang="en-US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커뮤니티</a:t>
            </a:r>
            <a:br>
              <a:rPr lang="en-US" altLang="ko-KR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언급 내용</a:t>
            </a:r>
            <a:br>
              <a:rPr lang="en-US" altLang="ko-KR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상세 분석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4220D962-6BDE-CADB-7CD3-BB93C8AD025C}"/>
              </a:ext>
            </a:extLst>
          </p:cNvPr>
          <p:cNvSpPr/>
          <p:nvPr/>
        </p:nvSpPr>
        <p:spPr>
          <a:xfrm>
            <a:off x="4040777" y="6113417"/>
            <a:ext cx="1854926" cy="20900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F9B4D-FCB5-1F84-B2D8-05C75F32EC27}"/>
              </a:ext>
            </a:extLst>
          </p:cNvPr>
          <p:cNvSpPr txBox="1"/>
          <p:nvPr/>
        </p:nvSpPr>
        <p:spPr>
          <a:xfrm>
            <a:off x="3942255" y="5845127"/>
            <a:ext cx="1431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ko-KR" altLang="en-US" sz="12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자발적 언급 내용 중</a:t>
            </a:r>
            <a:r>
              <a:rPr lang="en-US" altLang="ko-KR" sz="12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</a:t>
            </a:r>
            <a:endParaRPr lang="ko-KR" altLang="en-US" sz="1200">
              <a:solidFill>
                <a:schemeClr val="tx2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6" name="오른쪽 중괄호 15">
            <a:extLst>
              <a:ext uri="{FF2B5EF4-FFF2-40B4-BE49-F238E27FC236}">
                <a16:creationId xmlns:a16="http://schemas.microsoft.com/office/drawing/2014/main" id="{1252A29E-09A7-98D7-419F-C61FBBEAEEA4}"/>
              </a:ext>
            </a:extLst>
          </p:cNvPr>
          <p:cNvSpPr/>
          <p:nvPr/>
        </p:nvSpPr>
        <p:spPr>
          <a:xfrm>
            <a:off x="8046720" y="3056710"/>
            <a:ext cx="191589" cy="566057"/>
          </a:xfrm>
          <a:prstGeom prst="rightBrac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EDB831-8E4E-3573-F110-555B6E25AE07}"/>
              </a:ext>
            </a:extLst>
          </p:cNvPr>
          <p:cNvSpPr txBox="1"/>
          <p:nvPr/>
        </p:nvSpPr>
        <p:spPr>
          <a:xfrm>
            <a:off x="8247013" y="2919221"/>
            <a:ext cx="3703258" cy="81560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>
              <a:spcBef>
                <a:spcPts val="600"/>
              </a:spcBef>
            </a:pP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직접적으로 </a:t>
            </a:r>
            <a: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찬성</a:t>
            </a:r>
            <a: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or “</a:t>
            </a: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반대</a:t>
            </a:r>
            <a: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를 표명한 게시물은</a:t>
            </a:r>
            <a:b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커뮤니티 전체 게시물 중 </a:t>
            </a:r>
            <a: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3.9%</a:t>
            </a: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에 불과하며</a:t>
            </a:r>
            <a:endParaRPr lang="en-US" altLang="ko-KR" sz="1400">
              <a:solidFill>
                <a:schemeClr val="bg2">
                  <a:lumMod val="7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  <a:p>
            <a:pPr algn="l">
              <a:spcBef>
                <a:spcPts val="600"/>
              </a:spcBef>
            </a:pP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자발적으로 언급한 내용 기준으로는 </a:t>
            </a:r>
            <a: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5.4%</a:t>
            </a:r>
            <a: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수준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3D82CC-F32A-0F1A-9D19-8748D5D63C68}"/>
              </a:ext>
            </a:extLst>
          </p:cNvPr>
          <p:cNvSpPr txBox="1"/>
          <p:nvPr/>
        </p:nvSpPr>
        <p:spPr>
          <a:xfrm>
            <a:off x="6012210" y="2124851"/>
            <a:ext cx="2893741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>
              <a:spcBef>
                <a:spcPts val="600"/>
              </a:spcBef>
            </a:pP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그런데 </a:t>
            </a: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궁금</a:t>
            </a: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하다고 언급한 게시물은</a:t>
            </a:r>
            <a:b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자발적으로 언급한 내용 중 무려 </a:t>
            </a:r>
            <a:r>
              <a:rPr lang="en-US" altLang="ko-KR" sz="1400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14.7%</a:t>
            </a:r>
            <a:endParaRPr lang="ko-KR" altLang="en-US" sz="1400">
              <a:solidFill>
                <a:schemeClr val="bg2">
                  <a:lumMod val="75000"/>
                </a:schemeClr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DBFE63-2C72-4273-B514-95C421A86D91}"/>
              </a:ext>
            </a:extLst>
          </p:cNvPr>
          <p:cNvSpPr txBox="1"/>
          <p:nvPr/>
        </p:nvSpPr>
        <p:spPr>
          <a:xfrm>
            <a:off x="7667893" y="4556253"/>
            <a:ext cx="3833101" cy="112338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spcBef>
                <a:spcPts val="600"/>
              </a:spcBef>
            </a:pP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가장 많은 비중을 차지한 </a:t>
            </a:r>
            <a:r>
              <a:rPr lang="ko-KR" altLang="en-US" sz="1400"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기타 내용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을 보면</a:t>
            </a:r>
            <a:endParaRPr lang="en-US" altLang="ko-KR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  <a:p>
            <a:pPr algn="l">
              <a:spcBef>
                <a:spcPts val="600"/>
              </a:spcBef>
            </a:pPr>
            <a:r>
              <a:rPr lang="en-US" altLang="ko-KR" sz="12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- </a:t>
            </a:r>
            <a:r>
              <a:rPr lang="ko-KR" altLang="en-US" sz="12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가능성이 있다거나 숨은 의미를 파고드는 각종 논평</a:t>
            </a:r>
            <a:r>
              <a:rPr lang="en-US" altLang="ko-KR" sz="12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,..</a:t>
            </a:r>
            <a:br>
              <a:rPr lang="en-US" altLang="ko-KR" sz="12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en-US" altLang="ko-KR" sz="12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- </a:t>
            </a:r>
            <a:r>
              <a:rPr lang="ko-KR" altLang="en-US" sz="12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총선을 위한 정치쇼 평가</a:t>
            </a:r>
            <a:r>
              <a:rPr lang="en-US" altLang="ko-KR" sz="12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 </a:t>
            </a:r>
            <a:r>
              <a:rPr lang="ko-KR" altLang="en-US" sz="12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허무맹랑하다는 비난</a:t>
            </a:r>
            <a:r>
              <a:rPr lang="en-US" altLang="ko-KR" sz="12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,..</a:t>
            </a:r>
            <a:br>
              <a:rPr lang="en-US" altLang="ko-KR" sz="12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en-US" altLang="ko-KR" sz="12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-</a:t>
            </a:r>
            <a:r>
              <a:rPr lang="ko-KR" altLang="en-US" sz="12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바뀌게 될 지도 모양이나 전국을 강남으로 하자는 비아냥</a:t>
            </a:r>
            <a:r>
              <a:rPr lang="en-US" altLang="ko-KR" sz="12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,..</a:t>
            </a:r>
            <a:br>
              <a:rPr lang="en-US" altLang="ko-KR" sz="12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en-US" altLang="ko-KR" sz="12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-</a:t>
            </a:r>
            <a:r>
              <a:rPr lang="ko-KR" altLang="en-US" sz="12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우리 동네도 편입시켜달라는 장난끼 어린 말 등으로 구성</a:t>
            </a:r>
            <a:endParaRPr lang="en-US" altLang="ko-KR" sz="12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03134E81-AF62-6A0F-66B4-D6A22672A897}"/>
              </a:ext>
            </a:extLst>
          </p:cNvPr>
          <p:cNvCxnSpPr>
            <a:cxnSpLocks/>
            <a:stCxn id="12" idx="6"/>
            <a:endCxn id="8" idx="1"/>
          </p:cNvCxnSpPr>
          <p:nvPr/>
        </p:nvCxnSpPr>
        <p:spPr>
          <a:xfrm flipV="1">
            <a:off x="7004261" y="5117945"/>
            <a:ext cx="663632" cy="253917"/>
          </a:xfrm>
          <a:prstGeom prst="bentConnector3">
            <a:avLst/>
          </a:prstGeom>
          <a:ln w="28575">
            <a:solidFill>
              <a:schemeClr val="bg2">
                <a:lumMod val="75000"/>
              </a:schemeClr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타원 11">
            <a:extLst>
              <a:ext uri="{FF2B5EF4-FFF2-40B4-BE49-F238E27FC236}">
                <a16:creationId xmlns:a16="http://schemas.microsoft.com/office/drawing/2014/main" id="{45675AED-FE9A-6BD9-B1B9-49379DEA1959}"/>
              </a:ext>
            </a:extLst>
          </p:cNvPr>
          <p:cNvSpPr/>
          <p:nvPr/>
        </p:nvSpPr>
        <p:spPr>
          <a:xfrm>
            <a:off x="6891050" y="5315256"/>
            <a:ext cx="113211" cy="113211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CACF68-5A82-2C26-EA30-C2E109975544}"/>
              </a:ext>
            </a:extLst>
          </p:cNvPr>
          <p:cNvSpPr txBox="1"/>
          <p:nvPr/>
        </p:nvSpPr>
        <p:spPr>
          <a:xfrm>
            <a:off x="2718224" y="685688"/>
            <a:ext cx="6773008" cy="8002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마지막 기타 내용은 대부분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 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농담 반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/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진담 반</a:t>
            </a:r>
            <a:endParaRPr kumimoji="0" lang="en-US" altLang="ko-KR" sz="2800" b="0" i="0" u="none" strike="noStrike" kern="1200" cap="none" spc="0" normalizeH="0" baseline="0" noProof="0">
              <a:ln>
                <a:noFill/>
              </a:ln>
              <a:solidFill>
                <a:srgbClr val="2B3542"/>
              </a:solidFill>
              <a:effectLst/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다양한 의견 및 언급 내용이 있지만 공통점은 그렇게 진지하지 않다는 것</a:t>
            </a:r>
            <a:endParaRPr kumimoji="0" lang="en-US" altLang="ko-KR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756312-9908-C950-807E-3866B09F05BE}"/>
              </a:ext>
            </a:extLst>
          </p:cNvPr>
          <p:cNvSpPr txBox="1"/>
          <p:nvPr/>
        </p:nvSpPr>
        <p:spPr>
          <a:xfrm>
            <a:off x="2520993" y="2729000"/>
            <a:ext cx="26164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갑자기 김포가 서울이 되는 이유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5C7E927-DE86-FA4B-FD74-7D880447AB94}"/>
              </a:ext>
            </a:extLst>
          </p:cNvPr>
          <p:cNvSpPr txBox="1"/>
          <p:nvPr/>
        </p:nvSpPr>
        <p:spPr>
          <a:xfrm>
            <a:off x="1084349" y="3047037"/>
            <a:ext cx="3791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경기북도 공약이 결국엔 전국을 들쑤셔 놓는군요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5A0BD8-6DDF-339A-9CF2-8C5DAFB5971F}"/>
              </a:ext>
            </a:extLst>
          </p:cNvPr>
          <p:cNvSpPr txBox="1"/>
          <p:nvPr/>
        </p:nvSpPr>
        <p:spPr>
          <a:xfrm>
            <a:off x="287803" y="3365074"/>
            <a:ext cx="43989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경기북도 전체를 다 서울과 합치는 것도 괜찮을거 같네요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.”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2FBC71-E02D-C238-B3CC-F235B21B6C83}"/>
              </a:ext>
            </a:extLst>
          </p:cNvPr>
          <p:cNvSpPr txBox="1"/>
          <p:nvPr/>
        </p:nvSpPr>
        <p:spPr>
          <a:xfrm>
            <a:off x="1342579" y="3683111"/>
            <a:ext cx="33441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국힘이 김포를 합치려는 이유를 또 알아냄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0E8DEA-B448-4680-2231-52F5A29CB415}"/>
              </a:ext>
            </a:extLst>
          </p:cNvPr>
          <p:cNvSpPr txBox="1"/>
          <p:nvPr/>
        </p:nvSpPr>
        <p:spPr>
          <a:xfrm>
            <a:off x="1179258" y="4319185"/>
            <a:ext cx="3398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오늘도 국민은 ‘가장 어이없는 날’ 갱신 중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C55A74-DB2E-9948-1847-6C219A0A1A7D}"/>
              </a:ext>
            </a:extLst>
          </p:cNvPr>
          <p:cNvSpPr txBox="1"/>
          <p:nvPr/>
        </p:nvSpPr>
        <p:spPr>
          <a:xfrm>
            <a:off x="1963043" y="4637222"/>
            <a:ext cx="26516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그냥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 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대한민국을 서울로 바꾸죠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.”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F05B8C-036E-FD21-82EC-26CDEB5872F4}"/>
              </a:ext>
            </a:extLst>
          </p:cNvPr>
          <p:cNvSpPr txBox="1"/>
          <p:nvPr/>
        </p:nvSpPr>
        <p:spPr>
          <a:xfrm>
            <a:off x="908147" y="4001148"/>
            <a:ext cx="3706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그냥 김포 분해해서 고촌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~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장기운양동까지 서울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642C4-A7AD-C6A5-04CA-F1543D69543A}"/>
              </a:ext>
            </a:extLst>
          </p:cNvPr>
          <p:cNvSpPr txBox="1"/>
          <p:nvPr/>
        </p:nvSpPr>
        <p:spPr>
          <a:xfrm>
            <a:off x="1680257" y="2410963"/>
            <a:ext cx="39821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천지 창조여 뭐여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.. 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김포 바로 위에는  북한이래매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...”</a:t>
            </a:r>
            <a:endParaRPr lang="ko-KR" altLang="en-US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568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83DD0F9-0160-8522-8D3C-78DFB8D3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18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id="{0D9CF503-A7CE-EF14-AC0A-698C43BFF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024492"/>
              </p:ext>
            </p:extLst>
          </p:nvPr>
        </p:nvGraphicFramePr>
        <p:xfrm>
          <a:off x="399412" y="2276475"/>
          <a:ext cx="5426622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2F1C2797-FEDD-C5CC-8D4F-C2FDAD0D4B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8820560"/>
              </p:ext>
            </p:extLst>
          </p:nvPr>
        </p:nvGraphicFramePr>
        <p:xfrm>
          <a:off x="6365966" y="2276475"/>
          <a:ext cx="5426622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FC4BCCB-3716-9C07-E6C5-D7C1BCF51CDD}"/>
              </a:ext>
            </a:extLst>
          </p:cNvPr>
          <p:cNvSpPr txBox="1"/>
          <p:nvPr/>
        </p:nvSpPr>
        <p:spPr>
          <a:xfrm>
            <a:off x="3857158" y="685688"/>
            <a:ext cx="4495140" cy="8002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세부 언급 내용별 추이 및 비중</a:t>
            </a:r>
            <a:endParaRPr kumimoji="0" lang="en-US" altLang="ko-KR" sz="2800" b="0" i="0" u="none" strike="noStrike" kern="1200" cap="none" spc="0" normalizeH="0" baseline="0" noProof="0">
              <a:ln>
                <a:noFill/>
              </a:ln>
              <a:solidFill>
                <a:srgbClr val="2B3542"/>
              </a:solidFill>
              <a:effectLst/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특별히 짚어 볼 내용은 없음</a:t>
            </a: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, </a:t>
            </a: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단순 참고로 삽입</a:t>
            </a:r>
            <a:endParaRPr kumimoji="0" lang="en-US" altLang="ko-KR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880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0313D7A-6E87-CB9A-C6C9-25A1B896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G꼬딕씨_Pro 60g" panose="02020603020101020101" pitchFamily="18" charset="-127"/>
                <a:ea typeface="HG꼬딕씨_Pro 60g" panose="02020603020101020101" pitchFamily="18" charset="-127"/>
                <a:cs typeface="+mn-cs"/>
              </a:rPr>
              <a:t>- </a:t>
            </a:r>
            <a:fld id="{DC6F7F56-C3F6-4124-A142-671DA2F43AAE}" type="slidenum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G꼬딕씨_Pro 60g" panose="02020603020101020101" pitchFamily="18" charset="-127"/>
                <a:ea typeface="HG꼬딕씨_Pro 60g" panose="02020603020101020101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r>
              <a:rPr kumimoji="0" lang="ko-K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G꼬딕씨_Pro 60g" panose="02020603020101020101" pitchFamily="18" charset="-127"/>
                <a:ea typeface="HG꼬딕씨_Pro 60g" panose="02020603020101020101" pitchFamily="18" charset="-127"/>
                <a:cs typeface="+mn-cs"/>
              </a:rPr>
              <a:t> </a:t>
            </a:r>
            <a:r>
              <a:rPr kumimoji="0" lang="en-US" altLang="ko-K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G꼬딕씨_Pro 60g" panose="02020603020101020101" pitchFamily="18" charset="-127"/>
                <a:ea typeface="HG꼬딕씨_Pro 60g" panose="02020603020101020101" pitchFamily="18" charset="-127"/>
                <a:cs typeface="+mn-cs"/>
              </a:rPr>
              <a:t>-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G꼬딕씨_Pro 60g" panose="02020603020101020101" pitchFamily="18" charset="-127"/>
              <a:ea typeface="HG꼬딕씨_Pro 60g" panose="02020603020101020101" pitchFamily="18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F5936-2CB6-605E-2D3A-6AD73D6998AB}"/>
              </a:ext>
            </a:extLst>
          </p:cNvPr>
          <p:cNvSpPr txBox="1"/>
          <p:nvPr/>
        </p:nvSpPr>
        <p:spPr>
          <a:xfrm>
            <a:off x="2870523" y="1575663"/>
            <a:ext cx="6468437" cy="37240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지난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10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월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30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일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여론 발로 김포가 서울에 편입될지 모른다는 소식이 전해졌다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.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</a:b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2B3542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진위나 의도나 실질적인 가능성은 모르겠지만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언론을 통해 연일 다양한 소식이 전해지니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사람들의 생각이나 반응이 문득 궁금해졌다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.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이 이슈가 아주 사라지기 전에 말이다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chemeClr val="tx2">
                    <a:lumMod val="40000"/>
                    <a:lumOff val="60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.)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커뮤니티 등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SNS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 채널에서 회자되는 사회적 이슈의 파급력을 진단할 때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우리는 다음과 같은 몇가지 원칙을 기반으로 가늠의 잣대를 만든다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</a:b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2B3542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1. SNS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언급량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(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정보량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)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이 분석 할 만큼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충분히 많은가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?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2.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여론이 언론의 보도량을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따라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가는가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,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따로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가는가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?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3.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전체 언급 중 기사 스크랩과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자발적 의견 비중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은 어떠한가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?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4.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자발적 언급 내용의 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Tone &amp; Manner,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즉 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j-ea"/>
                <a:ea typeface="+mj-ea"/>
                <a:cs typeface="+mn-cs"/>
              </a:rPr>
              <a:t>뉘앙스</a:t>
            </a: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는 어떠한가</a:t>
            </a:r>
            <a: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?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</a:b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2B3542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이어지는 내용들은 대체로 이 기준에 따라 작성되었으니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해당 </a:t>
            </a:r>
            <a:r>
              <a:rPr lang="ko-KR" altLang="en-US" sz="1400">
                <a:solidFill>
                  <a:srgbClr val="2B3542"/>
                </a:solidFill>
                <a:latin typeface="+mn-ea"/>
              </a:rPr>
              <a:t>이슈가 얼마나 논쟁이 되고 있고</a:t>
            </a:r>
            <a:r>
              <a:rPr lang="en-US" altLang="ko-KR" sz="1400">
                <a:solidFill>
                  <a:srgbClr val="2B3542"/>
                </a:solidFill>
                <a:latin typeface="+mn-ea"/>
              </a:rPr>
              <a:t>, </a:t>
            </a:r>
            <a:r>
              <a:rPr lang="ko-KR" altLang="en-US" sz="1400">
                <a:solidFill>
                  <a:srgbClr val="2B3542"/>
                </a:solidFill>
                <a:latin typeface="+mn-ea"/>
              </a:rPr>
              <a:t>또 파급력이 있을지 함께 생각해 보자</a:t>
            </a:r>
            <a:r>
              <a:rPr lang="en-US" altLang="ko-KR" sz="1400">
                <a:solidFill>
                  <a:srgbClr val="2B3542"/>
                </a:solidFill>
                <a:latin typeface="+mn-ea"/>
              </a:rPr>
              <a:t>.</a:t>
            </a: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2B3542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6595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874CD8E-B14E-B3D0-FF47-A947D2618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19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4" name="그림 3" descr="원, 도표, 시각화이(가) 표시된 사진&#10;&#10;자동 생성된 설명">
            <a:extLst>
              <a:ext uri="{FF2B5EF4-FFF2-40B4-BE49-F238E27FC236}">
                <a16:creationId xmlns:a16="http://schemas.microsoft.com/office/drawing/2014/main" id="{6E380D59-84BA-A86B-127E-668738578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6" t="19175" r="7102" b="6984"/>
          <a:stretch/>
        </p:blipFill>
        <p:spPr>
          <a:xfrm>
            <a:off x="200296" y="261257"/>
            <a:ext cx="7050123" cy="6336394"/>
          </a:xfrm>
          <a:prstGeom prst="rect">
            <a:avLst/>
          </a:prstGeom>
        </p:spPr>
      </p:pic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8085DCCE-1B4C-D301-BC32-CFE03F0677DC}"/>
              </a:ext>
            </a:extLst>
          </p:cNvPr>
          <p:cNvSpPr/>
          <p:nvPr/>
        </p:nvSpPr>
        <p:spPr>
          <a:xfrm>
            <a:off x="1210491" y="496389"/>
            <a:ext cx="3082835" cy="2307771"/>
          </a:xfrm>
          <a:custGeom>
            <a:avLst/>
            <a:gdLst>
              <a:gd name="connsiteX0" fmla="*/ 1933303 w 3082835"/>
              <a:gd name="connsiteY0" fmla="*/ 2307771 h 2307771"/>
              <a:gd name="connsiteX1" fmla="*/ 1593669 w 3082835"/>
              <a:gd name="connsiteY1" fmla="*/ 2229394 h 2307771"/>
              <a:gd name="connsiteX2" fmla="*/ 1210492 w 3082835"/>
              <a:gd name="connsiteY2" fmla="*/ 2203268 h 2307771"/>
              <a:gd name="connsiteX3" fmla="*/ 931818 w 3082835"/>
              <a:gd name="connsiteY3" fmla="*/ 2124891 h 2307771"/>
              <a:gd name="connsiteX4" fmla="*/ 644435 w 3082835"/>
              <a:gd name="connsiteY4" fmla="*/ 2072640 h 2307771"/>
              <a:gd name="connsiteX5" fmla="*/ 313509 w 3082835"/>
              <a:gd name="connsiteY5" fmla="*/ 2020388 h 2307771"/>
              <a:gd name="connsiteX6" fmla="*/ 148046 w 3082835"/>
              <a:gd name="connsiteY6" fmla="*/ 1907177 h 2307771"/>
              <a:gd name="connsiteX7" fmla="*/ 26126 w 3082835"/>
              <a:gd name="connsiteY7" fmla="*/ 1776548 h 2307771"/>
              <a:gd name="connsiteX8" fmla="*/ 52252 w 3082835"/>
              <a:gd name="connsiteY8" fmla="*/ 1628502 h 2307771"/>
              <a:gd name="connsiteX9" fmla="*/ 95795 w 3082835"/>
              <a:gd name="connsiteY9" fmla="*/ 1489165 h 2307771"/>
              <a:gd name="connsiteX10" fmla="*/ 60960 w 3082835"/>
              <a:gd name="connsiteY10" fmla="*/ 1306285 h 2307771"/>
              <a:gd name="connsiteX11" fmla="*/ 0 w 3082835"/>
              <a:gd name="connsiteY11" fmla="*/ 1114697 h 2307771"/>
              <a:gd name="connsiteX12" fmla="*/ 121920 w 3082835"/>
              <a:gd name="connsiteY12" fmla="*/ 940525 h 2307771"/>
              <a:gd name="connsiteX13" fmla="*/ 269966 w 3082835"/>
              <a:gd name="connsiteY13" fmla="*/ 827314 h 2307771"/>
              <a:gd name="connsiteX14" fmla="*/ 426720 w 3082835"/>
              <a:gd name="connsiteY14" fmla="*/ 696685 h 2307771"/>
              <a:gd name="connsiteX15" fmla="*/ 627018 w 3082835"/>
              <a:gd name="connsiteY15" fmla="*/ 322217 h 2307771"/>
              <a:gd name="connsiteX16" fmla="*/ 748938 w 3082835"/>
              <a:gd name="connsiteY16" fmla="*/ 139337 h 2307771"/>
              <a:gd name="connsiteX17" fmla="*/ 1088572 w 3082835"/>
              <a:gd name="connsiteY17" fmla="*/ 60960 h 2307771"/>
              <a:gd name="connsiteX18" fmla="*/ 1515292 w 3082835"/>
              <a:gd name="connsiteY18" fmla="*/ 52251 h 2307771"/>
              <a:gd name="connsiteX19" fmla="*/ 1898469 w 3082835"/>
              <a:gd name="connsiteY19" fmla="*/ 78377 h 2307771"/>
              <a:gd name="connsiteX20" fmla="*/ 2029098 w 3082835"/>
              <a:gd name="connsiteY20" fmla="*/ 130628 h 2307771"/>
              <a:gd name="connsiteX21" fmla="*/ 2211978 w 3082835"/>
              <a:gd name="connsiteY21" fmla="*/ 130628 h 2307771"/>
              <a:gd name="connsiteX22" fmla="*/ 2299063 w 3082835"/>
              <a:gd name="connsiteY22" fmla="*/ 87085 h 2307771"/>
              <a:gd name="connsiteX23" fmla="*/ 2438400 w 3082835"/>
              <a:gd name="connsiteY23" fmla="*/ 8708 h 2307771"/>
              <a:gd name="connsiteX24" fmla="*/ 2542903 w 3082835"/>
              <a:gd name="connsiteY24" fmla="*/ 0 h 2307771"/>
              <a:gd name="connsiteX25" fmla="*/ 2751909 w 3082835"/>
              <a:gd name="connsiteY25" fmla="*/ 34834 h 2307771"/>
              <a:gd name="connsiteX26" fmla="*/ 2760618 w 3082835"/>
              <a:gd name="connsiteY26" fmla="*/ 34834 h 2307771"/>
              <a:gd name="connsiteX27" fmla="*/ 2926080 w 3082835"/>
              <a:gd name="connsiteY27" fmla="*/ 304800 h 2307771"/>
              <a:gd name="connsiteX28" fmla="*/ 2882538 w 3082835"/>
              <a:gd name="connsiteY28" fmla="*/ 592182 h 2307771"/>
              <a:gd name="connsiteX29" fmla="*/ 2699658 w 3082835"/>
              <a:gd name="connsiteY29" fmla="*/ 783771 h 2307771"/>
              <a:gd name="connsiteX30" fmla="*/ 2760618 w 3082835"/>
              <a:gd name="connsiteY30" fmla="*/ 896982 h 2307771"/>
              <a:gd name="connsiteX31" fmla="*/ 2856412 w 3082835"/>
              <a:gd name="connsiteY31" fmla="*/ 984068 h 2307771"/>
              <a:gd name="connsiteX32" fmla="*/ 3065418 w 3082835"/>
              <a:gd name="connsiteY32" fmla="*/ 1123405 h 2307771"/>
              <a:gd name="connsiteX33" fmla="*/ 3082835 w 3082835"/>
              <a:gd name="connsiteY33" fmla="*/ 1323702 h 2307771"/>
              <a:gd name="connsiteX34" fmla="*/ 2952206 w 3082835"/>
              <a:gd name="connsiteY34" fmla="*/ 1689462 h 2307771"/>
              <a:gd name="connsiteX35" fmla="*/ 2786743 w 3082835"/>
              <a:gd name="connsiteY35" fmla="*/ 1994262 h 2307771"/>
              <a:gd name="connsiteX36" fmla="*/ 2612572 w 3082835"/>
              <a:gd name="connsiteY36" fmla="*/ 2168434 h 2307771"/>
              <a:gd name="connsiteX37" fmla="*/ 2333898 w 3082835"/>
              <a:gd name="connsiteY37" fmla="*/ 2159725 h 2307771"/>
              <a:gd name="connsiteX38" fmla="*/ 2063932 w 3082835"/>
              <a:gd name="connsiteY38" fmla="*/ 2159725 h 2307771"/>
              <a:gd name="connsiteX39" fmla="*/ 1933303 w 3082835"/>
              <a:gd name="connsiteY39" fmla="*/ 2307771 h 2307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082835" h="2307771">
                <a:moveTo>
                  <a:pt x="1933303" y="2307771"/>
                </a:moveTo>
                <a:lnTo>
                  <a:pt x="1593669" y="2229394"/>
                </a:lnTo>
                <a:lnTo>
                  <a:pt x="1210492" y="2203268"/>
                </a:lnTo>
                <a:lnTo>
                  <a:pt x="931818" y="2124891"/>
                </a:lnTo>
                <a:lnTo>
                  <a:pt x="644435" y="2072640"/>
                </a:lnTo>
                <a:lnTo>
                  <a:pt x="313509" y="2020388"/>
                </a:lnTo>
                <a:lnTo>
                  <a:pt x="148046" y="1907177"/>
                </a:lnTo>
                <a:lnTo>
                  <a:pt x="26126" y="1776548"/>
                </a:lnTo>
                <a:lnTo>
                  <a:pt x="52252" y="1628502"/>
                </a:lnTo>
                <a:lnTo>
                  <a:pt x="95795" y="1489165"/>
                </a:lnTo>
                <a:lnTo>
                  <a:pt x="60960" y="1306285"/>
                </a:lnTo>
                <a:lnTo>
                  <a:pt x="0" y="1114697"/>
                </a:lnTo>
                <a:lnTo>
                  <a:pt x="121920" y="940525"/>
                </a:lnTo>
                <a:lnTo>
                  <a:pt x="269966" y="827314"/>
                </a:lnTo>
                <a:lnTo>
                  <a:pt x="426720" y="696685"/>
                </a:lnTo>
                <a:lnTo>
                  <a:pt x="627018" y="322217"/>
                </a:lnTo>
                <a:lnTo>
                  <a:pt x="748938" y="139337"/>
                </a:lnTo>
                <a:lnTo>
                  <a:pt x="1088572" y="60960"/>
                </a:lnTo>
                <a:lnTo>
                  <a:pt x="1515292" y="52251"/>
                </a:lnTo>
                <a:lnTo>
                  <a:pt x="1898469" y="78377"/>
                </a:lnTo>
                <a:lnTo>
                  <a:pt x="2029098" y="130628"/>
                </a:lnTo>
                <a:lnTo>
                  <a:pt x="2211978" y="130628"/>
                </a:lnTo>
                <a:lnTo>
                  <a:pt x="2299063" y="87085"/>
                </a:lnTo>
                <a:lnTo>
                  <a:pt x="2438400" y="8708"/>
                </a:lnTo>
                <a:lnTo>
                  <a:pt x="2542903" y="0"/>
                </a:lnTo>
                <a:lnTo>
                  <a:pt x="2751909" y="34834"/>
                </a:lnTo>
                <a:lnTo>
                  <a:pt x="2760618" y="34834"/>
                </a:lnTo>
                <a:lnTo>
                  <a:pt x="2926080" y="304800"/>
                </a:lnTo>
                <a:lnTo>
                  <a:pt x="2882538" y="592182"/>
                </a:lnTo>
                <a:lnTo>
                  <a:pt x="2699658" y="783771"/>
                </a:lnTo>
                <a:lnTo>
                  <a:pt x="2760618" y="896982"/>
                </a:lnTo>
                <a:lnTo>
                  <a:pt x="2856412" y="984068"/>
                </a:lnTo>
                <a:lnTo>
                  <a:pt x="3065418" y="1123405"/>
                </a:lnTo>
                <a:lnTo>
                  <a:pt x="3082835" y="1323702"/>
                </a:lnTo>
                <a:lnTo>
                  <a:pt x="2952206" y="1689462"/>
                </a:lnTo>
                <a:lnTo>
                  <a:pt x="2786743" y="1994262"/>
                </a:lnTo>
                <a:lnTo>
                  <a:pt x="2612572" y="2168434"/>
                </a:lnTo>
                <a:lnTo>
                  <a:pt x="2333898" y="2159725"/>
                </a:lnTo>
                <a:lnTo>
                  <a:pt x="2063932" y="2159725"/>
                </a:lnTo>
                <a:lnTo>
                  <a:pt x="1933303" y="2307771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AF81BB15-882C-E8BE-995A-8EA7FA0182F5}"/>
              </a:ext>
            </a:extLst>
          </p:cNvPr>
          <p:cNvSpPr/>
          <p:nvPr/>
        </p:nvSpPr>
        <p:spPr>
          <a:xfrm>
            <a:off x="2664823" y="4423955"/>
            <a:ext cx="261257" cy="1393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E97D0D-13CB-18AB-DFC9-664E6ED24F57}"/>
              </a:ext>
            </a:extLst>
          </p:cNvPr>
          <p:cNvSpPr txBox="1"/>
          <p:nvPr/>
        </p:nvSpPr>
        <p:spPr>
          <a:xfrm>
            <a:off x="2260691" y="4639490"/>
            <a:ext cx="1069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>
                <a:solidFill>
                  <a:srgbClr val="FF0000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solidFill>
                  <a:srgbClr val="FF0000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뜬금없는</a:t>
            </a:r>
            <a:r>
              <a:rPr lang="en-US" altLang="ko-KR" sz="1400">
                <a:solidFill>
                  <a:srgbClr val="FF0000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..”</a:t>
            </a:r>
            <a:endParaRPr lang="ko-KR" altLang="en-US" sz="1400">
              <a:solidFill>
                <a:srgbClr val="FF0000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D99FC508-AC9B-057E-9F48-1315CDF1CD4E}"/>
              </a:ext>
            </a:extLst>
          </p:cNvPr>
          <p:cNvSpPr/>
          <p:nvPr/>
        </p:nvSpPr>
        <p:spPr>
          <a:xfrm>
            <a:off x="1156933" y="2730984"/>
            <a:ext cx="316121" cy="1393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537063E-DE05-FABB-8493-E3DF081ABDCE}"/>
              </a:ext>
            </a:extLst>
          </p:cNvPr>
          <p:cNvSpPr/>
          <p:nvPr/>
        </p:nvSpPr>
        <p:spPr>
          <a:xfrm>
            <a:off x="1359778" y="2600356"/>
            <a:ext cx="420757" cy="1393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3D59792-FEAC-BBED-B0A2-94CD9989A087}"/>
              </a:ext>
            </a:extLst>
          </p:cNvPr>
          <p:cNvSpPr/>
          <p:nvPr/>
        </p:nvSpPr>
        <p:spPr>
          <a:xfrm>
            <a:off x="1616246" y="3305753"/>
            <a:ext cx="261257" cy="13933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43F850-703E-87AD-EEA8-E4568496C2A2}"/>
              </a:ext>
            </a:extLst>
          </p:cNvPr>
          <p:cNvSpPr txBox="1"/>
          <p:nvPr/>
        </p:nvSpPr>
        <p:spPr>
          <a:xfrm>
            <a:off x="1835024" y="3321574"/>
            <a:ext cx="1154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>
                <a:solidFill>
                  <a:srgbClr val="FF0000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solidFill>
                  <a:srgbClr val="FF0000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ㅋㅋㅋㅋㅋ</a:t>
            </a:r>
            <a:r>
              <a:rPr lang="en-US" altLang="ko-KR" sz="1400">
                <a:solidFill>
                  <a:srgbClr val="FF0000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endParaRPr lang="ko-KR" altLang="en-US" sz="1400">
              <a:solidFill>
                <a:srgbClr val="FF0000"/>
              </a:solidFill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pic>
        <p:nvPicPr>
          <p:cNvPr id="12" name="그림 11" descr="원, 도표, 시각화이(가) 표시된 사진&#10;&#10;자동 생성된 설명">
            <a:extLst>
              <a:ext uri="{FF2B5EF4-FFF2-40B4-BE49-F238E27FC236}">
                <a16:creationId xmlns:a16="http://schemas.microsoft.com/office/drawing/2014/main" id="{9B449DC4-4CA9-238C-592D-DDCB3116BB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9" t="22930" r="45692" b="51902"/>
          <a:stretch/>
        </p:blipFill>
        <p:spPr>
          <a:xfrm>
            <a:off x="7511499" y="139336"/>
            <a:ext cx="3943471" cy="3718561"/>
          </a:xfrm>
          <a:prstGeom prst="rect">
            <a:avLst/>
          </a:prstGeom>
          <a:ln>
            <a:solidFill>
              <a:schemeClr val="tx2"/>
            </a:solidFill>
          </a:ln>
        </p:spPr>
      </p:pic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536DED4B-3695-AC69-571E-88B9EF03BBAC}"/>
              </a:ext>
            </a:extLst>
          </p:cNvPr>
          <p:cNvCxnSpPr>
            <a:stCxn id="5" idx="33"/>
            <a:endCxn id="12" idx="1"/>
          </p:cNvCxnSpPr>
          <p:nvPr/>
        </p:nvCxnSpPr>
        <p:spPr>
          <a:xfrm>
            <a:off x="4293326" y="1820091"/>
            <a:ext cx="3218173" cy="17852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8D83F59-F7EF-098D-DB0C-50708141C276}"/>
              </a:ext>
            </a:extLst>
          </p:cNvPr>
          <p:cNvSpPr txBox="1"/>
          <p:nvPr/>
        </p:nvSpPr>
        <p:spPr>
          <a:xfrm>
            <a:off x="7398287" y="4023845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ko-KR" altLang="en-US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한가지</a:t>
            </a:r>
            <a:r>
              <a:rPr lang="en-US" altLang="ko-KR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더</a:t>
            </a:r>
            <a:r>
              <a:rPr lang="en-US" altLang="ko-KR" sz="20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</a:t>
            </a:r>
            <a:endParaRPr lang="ko-KR" altLang="en-US" sz="20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6AB67C-B58F-F130-FF2A-D72E3C18C955}"/>
              </a:ext>
            </a:extLst>
          </p:cNvPr>
          <p:cNvSpPr txBox="1"/>
          <p:nvPr/>
        </p:nvSpPr>
        <p:spPr>
          <a:xfrm>
            <a:off x="7476668" y="4363237"/>
            <a:ext cx="453444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나름 고급 분석인 언급 내용 기반 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Network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를 그려보면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</a:t>
            </a:r>
            <a:b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주로 자신이 거주하는 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(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서울 인접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) 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지역에 대한 언급이</a:t>
            </a:r>
            <a:b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중심에 군집하여 형성</a:t>
            </a:r>
            <a:endParaRPr lang="en-US" altLang="ko-KR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  <a:p>
            <a:pPr algn="l">
              <a:spcBef>
                <a:spcPts val="600"/>
              </a:spcBef>
            </a:pP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하지만 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(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앞서 언급했듯이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) 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언급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내용의 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Tone &amp; Manner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를 보면</a:t>
            </a:r>
            <a:b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대체로 심각한 어조보다 단순히 거론하는 정도로 언급</a:t>
            </a:r>
            <a:endParaRPr lang="en-US" altLang="ko-KR" sz="1400"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  <a:p>
            <a:pPr algn="l">
              <a:spcBef>
                <a:spcPts val="600"/>
              </a:spcBef>
            </a:pP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또한 언급된 내용 중 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“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ㅋㅋ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”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같은 자음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(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의성어</a:t>
            </a:r>
            <a: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)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가 눈에 띄는데</a:t>
            </a:r>
            <a:br>
              <a:rPr lang="en-US" altLang="ko-KR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이 역시 어느 정도는 재미로 회자되고 있는 것으로 판단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82AAE335-D3D2-8265-A685-C9E1F2CDD441}"/>
              </a:ext>
            </a:extLst>
          </p:cNvPr>
          <p:cNvSpPr/>
          <p:nvPr/>
        </p:nvSpPr>
        <p:spPr>
          <a:xfrm>
            <a:off x="8491408" y="2244705"/>
            <a:ext cx="382506" cy="18545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94F52B28-2B68-4D37-B3E4-97A39C7DCFCD}"/>
              </a:ext>
            </a:extLst>
          </p:cNvPr>
          <p:cNvSpPr/>
          <p:nvPr/>
        </p:nvSpPr>
        <p:spPr>
          <a:xfrm>
            <a:off x="9013638" y="2397480"/>
            <a:ext cx="382506" cy="185458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238F066-B4AE-1BA3-E99D-A6C403DD633F}"/>
              </a:ext>
            </a:extLst>
          </p:cNvPr>
          <p:cNvSpPr/>
          <p:nvPr/>
        </p:nvSpPr>
        <p:spPr>
          <a:xfrm>
            <a:off x="8764187" y="2695584"/>
            <a:ext cx="462833" cy="20400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8D4880C6-990D-ABBC-F805-E1A40FE8AB8A}"/>
              </a:ext>
            </a:extLst>
          </p:cNvPr>
          <p:cNvSpPr/>
          <p:nvPr/>
        </p:nvSpPr>
        <p:spPr>
          <a:xfrm>
            <a:off x="9780058" y="2356606"/>
            <a:ext cx="382506" cy="20400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246ED51-4C29-CD51-3A0E-0A3C7D7F8351}"/>
              </a:ext>
            </a:extLst>
          </p:cNvPr>
          <p:cNvSpPr/>
          <p:nvPr/>
        </p:nvSpPr>
        <p:spPr>
          <a:xfrm>
            <a:off x="9959457" y="1674941"/>
            <a:ext cx="382506" cy="20400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B59EDB1-9C48-9779-D165-87DE0645C64D}"/>
              </a:ext>
            </a:extLst>
          </p:cNvPr>
          <p:cNvSpPr/>
          <p:nvPr/>
        </p:nvSpPr>
        <p:spPr>
          <a:xfrm>
            <a:off x="9112599" y="1520060"/>
            <a:ext cx="382506" cy="20400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373DE66F-2072-21EA-032B-66F580CD1133}"/>
              </a:ext>
            </a:extLst>
          </p:cNvPr>
          <p:cNvSpPr/>
          <p:nvPr/>
        </p:nvSpPr>
        <p:spPr>
          <a:xfrm>
            <a:off x="9483234" y="1407496"/>
            <a:ext cx="382506" cy="20400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5172910F-7616-77CF-0CCE-F7B1D0B59741}"/>
              </a:ext>
            </a:extLst>
          </p:cNvPr>
          <p:cNvSpPr/>
          <p:nvPr/>
        </p:nvSpPr>
        <p:spPr>
          <a:xfrm>
            <a:off x="9573467" y="1920471"/>
            <a:ext cx="382506" cy="204004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9600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5D31A15-FDF6-1EA1-768D-5EDDF36F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20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6EF21-7B84-82E1-D8DA-14FE99B26FB1}"/>
              </a:ext>
            </a:extLst>
          </p:cNvPr>
          <p:cNvSpPr txBox="1"/>
          <p:nvPr/>
        </p:nvSpPr>
        <p:spPr>
          <a:xfrm>
            <a:off x="4213024" y="2929879"/>
            <a:ext cx="3783408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꼬딕씨_Pro 80g" panose="02020603020101020101" pitchFamily="18" charset="-127"/>
                <a:ea typeface="HG꼬딕씨_Pro 80g" panose="02020603020101020101" pitchFamily="18" charset="-127"/>
                <a:cs typeface="+mn-cs"/>
              </a:rPr>
              <a:t>결론 </a:t>
            </a:r>
            <a:r>
              <a:rPr kumimoji="0" lang="en-US" altLang="ko-KR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꼬딕씨_Pro 80g" panose="02020603020101020101" pitchFamily="18" charset="-127"/>
                <a:ea typeface="HG꼬딕씨_Pro 80g" panose="02020603020101020101" pitchFamily="18" charset="-127"/>
                <a:cs typeface="+mn-cs"/>
              </a:rPr>
              <a:t>&amp; </a:t>
            </a: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꼬딕씨_Pro 80g" panose="02020603020101020101" pitchFamily="18" charset="-127"/>
                <a:ea typeface="HG꼬딕씨_Pro 80g" panose="02020603020101020101" pitchFamily="18" charset="-127"/>
                <a:cs typeface="+mn-cs"/>
              </a:rPr>
              <a:t>예고</a:t>
            </a:r>
            <a:endParaRPr kumimoji="0" lang="ko-KR" altLang="en-US" sz="5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326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0313D7A-6E87-CB9A-C6C9-25A1B896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G꼬딕씨_Pro 60g" panose="02020603020101020101" pitchFamily="18" charset="-127"/>
                <a:ea typeface="HG꼬딕씨_Pro 60g" panose="02020603020101020101" pitchFamily="18" charset="-127"/>
                <a:cs typeface="+mn-cs"/>
              </a:rPr>
              <a:t>- </a:t>
            </a:r>
            <a:fld id="{DC6F7F56-C3F6-4124-A142-671DA2F43AAE}" type="slidenum">
              <a:rPr kumimoji="0" lang="ko-KR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G꼬딕씨_Pro 60g" panose="02020603020101020101" pitchFamily="18" charset="-127"/>
                <a:ea typeface="HG꼬딕씨_Pro 60g" panose="02020603020101020101" pitchFamily="18" charset="-127"/>
                <a:cs typeface="+mn-cs"/>
              </a:rPr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ko-KR" altLang="en-US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G꼬딕씨_Pro 60g" panose="02020603020101020101" pitchFamily="18" charset="-127"/>
                <a:ea typeface="HG꼬딕씨_Pro 60g" panose="02020603020101020101" pitchFamily="18" charset="-127"/>
                <a:cs typeface="+mn-cs"/>
              </a:rPr>
              <a:t> </a:t>
            </a:r>
            <a:r>
              <a:rPr kumimoji="0" lang="en-US" altLang="ko-KR" sz="9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HG꼬딕씨_Pro 60g" panose="02020603020101020101" pitchFamily="18" charset="-127"/>
                <a:ea typeface="HG꼬딕씨_Pro 60g" panose="02020603020101020101" pitchFamily="18" charset="-127"/>
                <a:cs typeface="+mn-cs"/>
              </a:rPr>
              <a:t>-</a:t>
            </a: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HG꼬딕씨_Pro 60g" panose="02020603020101020101" pitchFamily="18" charset="-127"/>
              <a:ea typeface="HG꼬딕씨_Pro 60g" panose="02020603020101020101" pitchFamily="18" charset="-127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F5936-2CB6-605E-2D3A-6AD73D6998AB}"/>
              </a:ext>
            </a:extLst>
          </p:cNvPr>
          <p:cNvSpPr txBox="1"/>
          <p:nvPr/>
        </p:nvSpPr>
        <p:spPr>
          <a:xfrm>
            <a:off x="3315365" y="1960384"/>
            <a:ext cx="5578771" cy="295465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이미 예상했겠지만 전반적으로 살펴 본 결과</a:t>
            </a: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2B3542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>
                <a:solidFill>
                  <a:srgbClr val="2B3542"/>
                </a:solidFill>
                <a:latin typeface="+mn-ea"/>
              </a:rPr>
              <a:t>김포 서울 편입 이슈는 예상보다 심각하고 진지하게 회자되는 수준은 아니며</a:t>
            </a:r>
            <a:endParaRPr lang="en-US" altLang="ko-KR" sz="1400">
              <a:solidFill>
                <a:srgbClr val="2B3542"/>
              </a:solidFill>
              <a:latin typeface="+mn-ea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정치적 이슈에서 흔하게 목격되는 팽팽한 찬반 대립도 눈에 띄지 않음</a:t>
            </a: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2B3542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400">
              <a:solidFill>
                <a:srgbClr val="2B3542"/>
              </a:solidFill>
              <a:latin typeface="+mn-ea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하지만 이건 정책의 실체에 대한 체감도가 아직은 낮고</a:t>
            </a:r>
            <a:br>
              <a:rPr kumimoji="0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</a:b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+mn-ea"/>
                <a:cs typeface="+mn-cs"/>
              </a:rPr>
              <a:t>더욱이 실현 가능성을 쉽게 판단하기 어려운데서 기인하는 것일 듯</a:t>
            </a: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2B3542"/>
              </a:solidFill>
              <a:effectLst/>
              <a:uLnTx/>
              <a:uFillTx/>
              <a:latin typeface="+mn-ea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>
                <a:solidFill>
                  <a:srgbClr val="2B3542"/>
                </a:solidFill>
                <a:latin typeface="+mn-ea"/>
              </a:rPr>
              <a:t>현 시점으로는 저물어가는 이슈로 판단되나</a:t>
            </a:r>
            <a:br>
              <a:rPr lang="en-US" altLang="ko-KR" sz="1400">
                <a:solidFill>
                  <a:srgbClr val="2B3542"/>
                </a:solidFill>
                <a:latin typeface="+mn-ea"/>
              </a:rPr>
            </a:br>
            <a:r>
              <a:rPr lang="ko-KR" altLang="en-US" sz="1400">
                <a:solidFill>
                  <a:srgbClr val="2B3542"/>
                </a:solidFill>
                <a:latin typeface="+mn-ea"/>
              </a:rPr>
              <a:t>총선이 머지 않은 시점이라 예단은 어렵고</a:t>
            </a:r>
            <a:endParaRPr lang="en-US" altLang="ko-KR" sz="1400">
              <a:solidFill>
                <a:srgbClr val="2B3542"/>
              </a:solidFill>
              <a:latin typeface="+mn-ea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>
                <a:solidFill>
                  <a:srgbClr val="2B3542"/>
                </a:solidFill>
                <a:latin typeface="+mn-ea"/>
              </a:rPr>
              <a:t>이후 추이에 따라 </a:t>
            </a:r>
            <a:r>
              <a:rPr lang="en-US" altLang="ko-KR" sz="1400">
                <a:solidFill>
                  <a:srgbClr val="2B3542"/>
                </a:solidFill>
                <a:latin typeface="+mn-ea"/>
              </a:rPr>
              <a:t>(</a:t>
            </a:r>
            <a:r>
              <a:rPr lang="ko-KR" altLang="en-US" sz="1400">
                <a:solidFill>
                  <a:srgbClr val="2B3542"/>
                </a:solidFill>
                <a:latin typeface="+mn-ea"/>
              </a:rPr>
              <a:t>필요시</a:t>
            </a:r>
            <a:r>
              <a:rPr lang="en-US" altLang="ko-KR" sz="1400">
                <a:solidFill>
                  <a:srgbClr val="2B3542"/>
                </a:solidFill>
                <a:latin typeface="+mn-ea"/>
              </a:rPr>
              <a:t>)</a:t>
            </a:r>
            <a:r>
              <a:rPr lang="ko-KR" altLang="en-US" sz="1400">
                <a:solidFill>
                  <a:srgbClr val="2B3542"/>
                </a:solidFill>
                <a:latin typeface="+mn-ea"/>
              </a:rPr>
              <a:t> 다시 점검을 해 볼 수 있을 듯</a:t>
            </a:r>
            <a:endParaRPr kumimoji="0" lang="en-US" altLang="ko-KR" sz="1400" b="0" i="0" u="none" strike="noStrike" kern="1200" cap="none" spc="0" normalizeH="0" baseline="0" noProof="0">
              <a:ln>
                <a:noFill/>
              </a:ln>
              <a:solidFill>
                <a:srgbClr val="2B3542"/>
              </a:solidFill>
              <a:effectLst/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879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9F5E7E7-A080-DF1D-C516-AC0135D3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22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C3C0B368-1FB9-52BA-E545-652D8E4CD9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3968679"/>
              </p:ext>
            </p:extLst>
          </p:nvPr>
        </p:nvGraphicFramePr>
        <p:xfrm>
          <a:off x="400595" y="2276475"/>
          <a:ext cx="5303519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9C5F609C-3239-C6DC-2EAA-C0FD6EAFDC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4255602"/>
              </p:ext>
            </p:extLst>
          </p:nvPr>
        </p:nvGraphicFramePr>
        <p:xfrm>
          <a:off x="6487888" y="2276475"/>
          <a:ext cx="5303519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386017-871B-4579-AB67-B6457BED3B16}"/>
              </a:ext>
            </a:extLst>
          </p:cNvPr>
          <p:cNvSpPr txBox="1"/>
          <p:nvPr/>
        </p:nvSpPr>
        <p:spPr>
          <a:xfrm>
            <a:off x="1542432" y="685688"/>
            <a:ext cx="9124613" cy="8002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예고 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: </a:t>
            </a:r>
            <a:r>
              <a:rPr lang="ko-KR" altLang="en-US" sz="2800">
                <a:solidFill>
                  <a:srgbClr val="2B354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추가로 상승 예상되는 이슈 감지</a:t>
            </a:r>
            <a:endParaRPr kumimoji="0" lang="en-US" altLang="ko-KR" sz="2800" b="0" i="0" u="none" strike="noStrike" kern="1200" cap="none" spc="0" normalizeH="0" baseline="0" noProof="0">
              <a:ln>
                <a:noFill/>
              </a:ln>
              <a:solidFill>
                <a:srgbClr val="2B3542"/>
              </a:solidFill>
              <a:effectLst/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이제는 신당 창당이나 공매도 같은 이슈의 회자 가능성이 점쳐지는 상황</a:t>
            </a: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, </a:t>
            </a: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들여다 볼 필요가 있을 듯</a:t>
            </a:r>
            <a:endParaRPr kumimoji="0" lang="en-US" altLang="ko-KR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861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45FC184-3343-590A-FBA8-8A7878CE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23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0025B9-498F-AA52-B9B4-5590586FD9DB}"/>
              </a:ext>
            </a:extLst>
          </p:cNvPr>
          <p:cNvSpPr txBox="1"/>
          <p:nvPr/>
        </p:nvSpPr>
        <p:spPr>
          <a:xfrm>
            <a:off x="4200835" y="3075057"/>
            <a:ext cx="3807774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90000"/>
                  </a:schemeClr>
                </a:solidFill>
                <a:effectLst/>
                <a:uLnTx/>
                <a:uFillTx/>
                <a:latin typeface="HG꼬딕씨_Pro 80g" panose="02020603020101020101" pitchFamily="18" charset="-127"/>
                <a:ea typeface="HG꼬딕씨_Pro 80g" panose="02020603020101020101" pitchFamily="18" charset="-127"/>
                <a:cs typeface="+mn-cs"/>
              </a:rPr>
              <a:t>To be Continued..</a:t>
            </a: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4450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F82499E-AE78-EB15-4DB3-2CEE741D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24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1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5D31A15-FDF6-1EA1-768D-5EDDF36F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2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6EF21-7B84-82E1-D8DA-14FE99B26FB1}"/>
              </a:ext>
            </a:extLst>
          </p:cNvPr>
          <p:cNvSpPr txBox="1"/>
          <p:nvPr/>
        </p:nvSpPr>
        <p:spPr>
          <a:xfrm>
            <a:off x="4190573" y="2929879"/>
            <a:ext cx="3828291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꼬딕씨_Pro 80g" panose="02020603020101020101" pitchFamily="18" charset="-127"/>
                <a:ea typeface="HG꼬딕씨_Pro 80g" panose="02020603020101020101" pitchFamily="18" charset="-127"/>
                <a:cs typeface="+mn-cs"/>
              </a:rPr>
              <a:t>이슈의 시작</a:t>
            </a:r>
            <a:endParaRPr kumimoji="0" lang="ko-KR" altLang="en-US" sz="5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221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6E67A5C-CDF6-59F2-FC0E-EF00997B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3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CE4ACE4-E1F5-8DB9-571D-883CE339E4EB}"/>
              </a:ext>
            </a:extLst>
          </p:cNvPr>
          <p:cNvSpPr/>
          <p:nvPr/>
        </p:nvSpPr>
        <p:spPr>
          <a:xfrm>
            <a:off x="6740435" y="2276475"/>
            <a:ext cx="4164281" cy="4140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ko-KR" altLang="en-US" i="0">
                <a:solidFill>
                  <a:schemeClr val="tx1"/>
                </a:solidFill>
                <a:effectLst/>
                <a:latin typeface="+mj-ea"/>
                <a:ea typeface="+mj-ea"/>
              </a:rPr>
              <a:t>김포시</a:t>
            </a:r>
            <a:r>
              <a:rPr lang="en-US" altLang="ko-KR" i="0">
                <a:solidFill>
                  <a:schemeClr val="tx1"/>
                </a:solidFill>
                <a:effectLst/>
                <a:latin typeface="+mj-ea"/>
                <a:ea typeface="+mj-ea"/>
              </a:rPr>
              <a:t>, '</a:t>
            </a:r>
            <a:r>
              <a:rPr lang="ko-KR" altLang="en-US" i="0">
                <a:solidFill>
                  <a:schemeClr val="tx1"/>
                </a:solidFill>
                <a:effectLst/>
                <a:latin typeface="+mj-ea"/>
                <a:ea typeface="+mj-ea"/>
              </a:rPr>
              <a:t>서울 편입</a:t>
            </a:r>
            <a:r>
              <a:rPr lang="en-US" altLang="ko-KR" i="0">
                <a:solidFill>
                  <a:schemeClr val="tx1"/>
                </a:solidFill>
                <a:effectLst/>
                <a:latin typeface="+mj-ea"/>
                <a:ea typeface="+mj-ea"/>
              </a:rPr>
              <a:t>' </a:t>
            </a:r>
            <a:r>
              <a:rPr lang="ko-KR" altLang="en-US" i="0">
                <a:solidFill>
                  <a:schemeClr val="tx1"/>
                </a:solidFill>
                <a:effectLst/>
                <a:latin typeface="+mj-ea"/>
                <a:ea typeface="+mj-ea"/>
              </a:rPr>
              <a:t>공론화 추진</a:t>
            </a:r>
            <a:endParaRPr lang="en-US" altLang="ko-KR" i="0">
              <a:solidFill>
                <a:schemeClr val="tx1"/>
              </a:solidFill>
              <a:effectLst/>
              <a:latin typeface="+mj-ea"/>
              <a:ea typeface="+mj-ea"/>
            </a:endParaRPr>
          </a:p>
          <a:p>
            <a:pPr>
              <a:spcBef>
                <a:spcPts val="600"/>
              </a:spcBef>
            </a:pPr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입력 </a:t>
            </a:r>
            <a:r>
              <a:rPr lang="en-US" altLang="ko-KR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2023.10.30. </a:t>
            </a:r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오전 </a:t>
            </a:r>
            <a:r>
              <a:rPr lang="en-US" altLang="ko-KR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10:47  </a:t>
            </a:r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수정</a:t>
            </a:r>
            <a:r>
              <a:rPr lang="en-US" altLang="ko-KR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2023.10.30. </a:t>
            </a:r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오전 </a:t>
            </a:r>
            <a:r>
              <a:rPr lang="en-US" altLang="ko-KR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11:14</a:t>
            </a:r>
            <a:endParaRPr lang="en-US" altLang="ko-KR" sz="1050">
              <a:solidFill>
                <a:schemeClr val="bg1">
                  <a:lumMod val="65000"/>
                </a:schemeClr>
              </a:solidFill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>
              <a:spcBef>
                <a:spcPts val="600"/>
              </a:spcBef>
            </a:pPr>
            <a:b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경기도 김포시가 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'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서울 편입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'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을 위한 대시민 공론화 사업을 추진한다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30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일 김포시에 따르면 시는 다음 달 도심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·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농촌지역 주민들과 관계기관 등을 대상으로 서울 편입과 관련한 대시민 간담회를 진행할 계획이다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시는 구체적인 횟수를 정하지 않고 수시로 간담회를 열면서 서울 편입과 관련한 시민들의 의견을 수렴할 예정이다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또 다음 달 중에 지방자치와 행정 분야 전문가들을 초청해 서울 편입의 정당성을 다루는 토론회도 열기로 했다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김포를 지역구로 둔 경기도의회 의원과 김포시의회 의원들을 대상으로 간담회도 개최할 예정이다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시민들이 김포시의 </a:t>
            </a:r>
            <a:r>
              <a:rPr lang="ko-KR" altLang="en-US" sz="9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서울 편입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9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경기북도 편입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9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경기도 존치 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중 어떤 방안을 선호하는지 확인하기 위해 여론조사 계획도 마련했다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김병수 김포시장은 조만간 오세훈 서울시장을 직접 만나 서울 편입과 관련한 본격적인 논의도 시작할 계획이다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앞서 오 시장은 지난 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23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일 서울시 국정감사 과정에서 서울 편입 논의가 서울시가 아닌 김포시에서 시작됐다는 점을 강조하면서도 조만간 김 시장을 만나겠다는 뜻을 밝혔다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김포시의 서울 편입 요구는 </a:t>
            </a:r>
            <a:r>
              <a:rPr lang="ko-KR" altLang="en-US" sz="9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경기도가 경기북부특별자치도 설치 관련 절차를 본격화하는 와중에 나왔다</a:t>
            </a:r>
            <a:r>
              <a:rPr lang="en-US" altLang="ko-KR" sz="9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…</a:t>
            </a:r>
          </a:p>
          <a:p>
            <a:pPr>
              <a:spcBef>
                <a:spcPts val="600"/>
              </a:spcBef>
            </a:pPr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출처 </a:t>
            </a:r>
            <a:r>
              <a:rPr lang="en-US" altLang="ko-KR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: </a:t>
            </a:r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한국경제</a:t>
            </a:r>
            <a:r>
              <a:rPr lang="en-US" altLang="ko-KR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TV (https://n.news.naver.com/mnews/article/215/0001131585)</a:t>
            </a:r>
            <a:endParaRPr lang="ko-KR" altLang="en-US" sz="900">
              <a:solidFill>
                <a:schemeClr val="bg1">
                  <a:lumMod val="65000"/>
                </a:schemeClr>
              </a:solidFill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</p:txBody>
      </p:sp>
      <p:pic>
        <p:nvPicPr>
          <p:cNvPr id="5" name="그림 4" descr="지도, 텍스트, 아틀라스이(가) 표시된 사진&#10;&#10;자동 생성된 설명">
            <a:extLst>
              <a:ext uri="{FF2B5EF4-FFF2-40B4-BE49-F238E27FC236}">
                <a16:creationId xmlns:a16="http://schemas.microsoft.com/office/drawing/2014/main" id="{13057D67-BAC9-5287-630F-DE152B71F5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856" y="2276475"/>
            <a:ext cx="5143500" cy="4140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3D115E-DF04-71B1-9910-A7C055D04FBF}"/>
              </a:ext>
            </a:extLst>
          </p:cNvPr>
          <p:cNvSpPr txBox="1"/>
          <p:nvPr/>
        </p:nvSpPr>
        <p:spPr>
          <a:xfrm>
            <a:off x="1182540" y="685688"/>
            <a:ext cx="9844362" cy="8002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2023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년 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10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월 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30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일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 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서울 편입 공론화 추진</a:t>
            </a:r>
            <a:endParaRPr kumimoji="0" lang="en-US" altLang="ko-KR" sz="2800" b="0" i="0" u="none" strike="noStrike" kern="1200" cap="none" spc="0" normalizeH="0" baseline="0" noProof="0">
              <a:ln>
                <a:noFill/>
              </a:ln>
              <a:solidFill>
                <a:srgbClr val="2B3542"/>
              </a:solidFill>
              <a:effectLst/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“</a:t>
            </a: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김포시의 서울 편입 요구는 경기도가 경기북부특별자치도 설치 관련 절차를 본격화하는 와중에 나왔다</a:t>
            </a: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..”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0DB23-9385-F2FB-4947-1763E46D88B3}"/>
              </a:ext>
            </a:extLst>
          </p:cNvPr>
          <p:cNvSpPr txBox="1"/>
          <p:nvPr/>
        </p:nvSpPr>
        <p:spPr>
          <a:xfrm>
            <a:off x="4287882" y="4222705"/>
            <a:ext cx="922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>
                <a:solidFill>
                  <a:schemeClr val="tx2"/>
                </a:solidFill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서울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53C6E9-ADB0-B423-9A01-F9C142936E32}"/>
              </a:ext>
            </a:extLst>
          </p:cNvPr>
          <p:cNvSpPr txBox="1"/>
          <p:nvPr/>
        </p:nvSpPr>
        <p:spPr>
          <a:xfrm>
            <a:off x="2206669" y="4556080"/>
            <a:ext cx="922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>
                <a:solidFill>
                  <a:schemeClr val="tx2"/>
                </a:solidFill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인천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EEE0D2-CA9A-870D-0ADA-88E704619F59}"/>
              </a:ext>
            </a:extLst>
          </p:cNvPr>
          <p:cNvSpPr txBox="1"/>
          <p:nvPr/>
        </p:nvSpPr>
        <p:spPr>
          <a:xfrm>
            <a:off x="1771045" y="2987872"/>
            <a:ext cx="922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>
                <a:solidFill>
                  <a:schemeClr val="tx2"/>
                </a:solidFill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김포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130740-747A-51E2-F57E-31B38D5E8177}"/>
              </a:ext>
            </a:extLst>
          </p:cNvPr>
          <p:cNvSpPr txBox="1"/>
          <p:nvPr/>
        </p:nvSpPr>
        <p:spPr>
          <a:xfrm>
            <a:off x="4308129" y="2635295"/>
            <a:ext cx="12907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>
                <a:solidFill>
                  <a:schemeClr val="tx2"/>
                </a:solidFill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의정부</a:t>
            </a:r>
          </a:p>
        </p:txBody>
      </p:sp>
    </p:spTree>
    <p:extLst>
      <p:ext uri="{BB962C8B-B14F-4D97-AF65-F5344CB8AC3E}">
        <p14:creationId xmlns:p14="http://schemas.microsoft.com/office/powerpoint/2010/main" val="1726629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864E166-D220-D8F0-F396-F267B56A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4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5FB5649-AB7D-238D-99A1-1672E91ED496}"/>
              </a:ext>
            </a:extLst>
          </p:cNvPr>
          <p:cNvSpPr/>
          <p:nvPr/>
        </p:nvSpPr>
        <p:spPr>
          <a:xfrm>
            <a:off x="4014647" y="2276475"/>
            <a:ext cx="4164281" cy="41402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ko-KR" altLang="en-US" i="0">
                <a:solidFill>
                  <a:schemeClr val="tx1"/>
                </a:solidFill>
                <a:effectLst/>
                <a:latin typeface="+mj-ea"/>
                <a:ea typeface="+mj-ea"/>
              </a:rPr>
              <a:t>김동연</a:t>
            </a:r>
            <a:r>
              <a:rPr lang="en-US" altLang="ko-KR" i="0">
                <a:solidFill>
                  <a:schemeClr val="tx1"/>
                </a:solidFill>
                <a:effectLst/>
                <a:latin typeface="+mj-ea"/>
                <a:ea typeface="+mj-ea"/>
              </a:rPr>
              <a:t>, </a:t>
            </a:r>
            <a:r>
              <a:rPr lang="ko-KR" altLang="en-US" i="0">
                <a:solidFill>
                  <a:schemeClr val="tx1"/>
                </a:solidFill>
                <a:effectLst/>
                <a:latin typeface="HY헤드라인M" panose="02030600000101010101" pitchFamily="18" charset="-127"/>
                <a:ea typeface="HY헤드라인M" panose="02030600000101010101" pitchFamily="18" charset="-127"/>
              </a:rPr>
              <a:t>尹</a:t>
            </a:r>
            <a:r>
              <a:rPr lang="ko-KR" altLang="en-US" i="0">
                <a:solidFill>
                  <a:schemeClr val="tx1"/>
                </a:solidFill>
                <a:effectLst/>
                <a:latin typeface="+mj-ea"/>
                <a:ea typeface="+mj-ea"/>
              </a:rPr>
              <a:t>에 경기북부특별도 건의 </a:t>
            </a:r>
            <a:r>
              <a:rPr lang="en-US" altLang="ko-KR" i="0">
                <a:solidFill>
                  <a:schemeClr val="tx1"/>
                </a:solidFill>
                <a:effectLst/>
                <a:latin typeface="+mj-ea"/>
                <a:ea typeface="+mj-ea"/>
              </a:rPr>
              <a:t>"</a:t>
            </a:r>
            <a:r>
              <a:rPr lang="ko-KR" altLang="en-US" i="0">
                <a:solidFill>
                  <a:schemeClr val="tx1"/>
                </a:solidFill>
                <a:effectLst/>
                <a:latin typeface="+mj-ea"/>
                <a:ea typeface="+mj-ea"/>
              </a:rPr>
              <a:t>이번이야말로 추진할 적기</a:t>
            </a:r>
            <a:r>
              <a:rPr lang="en-US" altLang="ko-KR" i="0">
                <a:solidFill>
                  <a:schemeClr val="tx1"/>
                </a:solidFill>
                <a:effectLst/>
                <a:latin typeface="+mj-ea"/>
                <a:ea typeface="+mj-ea"/>
              </a:rPr>
              <a:t>"</a:t>
            </a:r>
          </a:p>
          <a:p>
            <a:pPr>
              <a:spcBef>
                <a:spcPts val="600"/>
              </a:spcBef>
            </a:pPr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입력 </a:t>
            </a:r>
            <a:r>
              <a:rPr lang="en-US" altLang="ko-KR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2023.10.29. </a:t>
            </a:r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오후 </a:t>
            </a:r>
            <a:r>
              <a:rPr lang="en-US" altLang="ko-KR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6:12</a:t>
            </a:r>
            <a:endParaRPr lang="en-US" altLang="ko-KR" sz="1050">
              <a:solidFill>
                <a:schemeClr val="bg1">
                  <a:lumMod val="65000"/>
                </a:schemeClr>
              </a:solidFill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  <a:p>
            <a:pPr>
              <a:spcBef>
                <a:spcPts val="600"/>
              </a:spcBef>
            </a:pPr>
            <a:b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</a:br>
            <a:r>
              <a:rPr lang="en-US" altLang="ko-KR" sz="90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900">
                <a:solidFill>
                  <a:schemeClr val="tx1"/>
                </a:solidFill>
                <a:latin typeface="+mn-ea"/>
              </a:rPr>
              <a:t>중앙지방협력회에 참석</a:t>
            </a:r>
            <a:r>
              <a:rPr lang="en-US" altLang="ko-KR" sz="90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900">
                <a:solidFill>
                  <a:schemeClr val="tx1"/>
                </a:solidFill>
                <a:latin typeface="+mn-ea"/>
              </a:rPr>
              <a:t>대통령에 주민투표 요청</a:t>
            </a:r>
            <a:br>
              <a:rPr lang="en-US" altLang="ko-KR" sz="900">
                <a:solidFill>
                  <a:schemeClr val="tx1"/>
                </a:solidFill>
                <a:latin typeface="+mn-ea"/>
              </a:rPr>
            </a:br>
            <a:r>
              <a:rPr lang="en-US" altLang="ko-KR" sz="90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900">
                <a:solidFill>
                  <a:schemeClr val="tx1"/>
                </a:solidFill>
                <a:latin typeface="+mn-ea"/>
              </a:rPr>
              <a:t>늦어도 내년 </a:t>
            </a:r>
            <a:r>
              <a:rPr lang="en-US" altLang="ko-KR" sz="900">
                <a:solidFill>
                  <a:schemeClr val="tx1"/>
                </a:solidFill>
                <a:latin typeface="+mn-ea"/>
              </a:rPr>
              <a:t>2</a:t>
            </a:r>
            <a:r>
              <a:rPr lang="ko-KR" altLang="en-US" sz="900">
                <a:solidFill>
                  <a:schemeClr val="tx1"/>
                </a:solidFill>
                <a:latin typeface="+mn-ea"/>
              </a:rPr>
              <a:t>월 초 이전으로 투표 시기 건의</a:t>
            </a:r>
            <a:br>
              <a:rPr lang="en-US" altLang="ko-KR" sz="900">
                <a:solidFill>
                  <a:schemeClr val="tx1"/>
                </a:solidFill>
                <a:latin typeface="+mn-ea"/>
              </a:rPr>
            </a:br>
            <a:r>
              <a:rPr lang="en-US" altLang="ko-KR" sz="90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900">
                <a:solidFill>
                  <a:schemeClr val="tx1"/>
                </a:solidFill>
                <a:latin typeface="+mn-ea"/>
              </a:rPr>
              <a:t>정부 기회발전특구에 도내 인구감소</a:t>
            </a:r>
            <a:r>
              <a:rPr lang="en-US" altLang="ko-KR" sz="900">
                <a:solidFill>
                  <a:schemeClr val="tx1"/>
                </a:solidFill>
                <a:latin typeface="+mn-ea"/>
              </a:rPr>
              <a:t>·</a:t>
            </a:r>
            <a:r>
              <a:rPr lang="ko-KR" altLang="en-US" sz="900">
                <a:solidFill>
                  <a:schemeClr val="tx1"/>
                </a:solidFill>
                <a:latin typeface="+mn-ea"/>
              </a:rPr>
              <a:t>접경지 포함 및</a:t>
            </a:r>
            <a:br>
              <a:rPr lang="en-US" altLang="ko-KR" sz="900">
                <a:solidFill>
                  <a:schemeClr val="tx1"/>
                </a:solidFill>
                <a:latin typeface="+mn-ea"/>
              </a:rPr>
            </a:br>
            <a:r>
              <a:rPr lang="en-US" altLang="ko-KR" sz="900">
                <a:solidFill>
                  <a:schemeClr val="tx1"/>
                </a:solidFill>
                <a:latin typeface="+mn-ea"/>
              </a:rPr>
              <a:t>- </a:t>
            </a:r>
            <a:r>
              <a:rPr lang="ko-KR" altLang="en-US" sz="900">
                <a:solidFill>
                  <a:schemeClr val="tx1"/>
                </a:solidFill>
                <a:latin typeface="+mn-ea"/>
              </a:rPr>
              <a:t>경기북부소방재난본부장 소방감으로 상향도 제안</a:t>
            </a:r>
            <a:r>
              <a:rPr lang="en-US" altLang="ko-KR" sz="900">
                <a:solidFill>
                  <a:schemeClr val="tx1"/>
                </a:solidFill>
                <a:latin typeface="+mn-ea"/>
              </a:rPr>
              <a:t>…</a:t>
            </a:r>
          </a:p>
          <a:p>
            <a:pPr>
              <a:spcBef>
                <a:spcPts val="600"/>
              </a:spcBef>
            </a:pP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김동연 경기도지사가 윤석열 대통령에게 “이번이야말로 기득권을 내려놓고 추진할 적기”라며 </a:t>
            </a:r>
            <a:r>
              <a:rPr lang="ko-KR" altLang="en-US" sz="9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경기북부특별자치도 설치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를 위한 주민투표를 요청했다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김 지사는 지난 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27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일 경북도청에서 열린 제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5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회 중앙지방협력회의에 참석해 윤 대통령과 만난 자리에서 경기북부 개발을 위한 비전을 설명하며 이 같이 밝혔다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29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일 경기도에 따르면 이날 김 지사는 먼저 경기북부특별자치도 설치를 위한 주민투표를 늦어도 내년 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월 초 안에 실시하도록 해달라고 건의했다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현재 행정안전부는 경기북부특별자치도 관련 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TF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를 구성해 내부 검토를 진행 중이다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김 지사는 또 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21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대 국회에서 관련 법안이 통과될 수 있도록 정부와 국회가 관심을 가지고 협조해달라고 당부하기도 했다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김동연 지사는 “</a:t>
            </a:r>
            <a:r>
              <a:rPr lang="ko-KR" altLang="en-US" sz="900">
                <a:solidFill>
                  <a:srgbClr val="FF0000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경기북부가 자치도가 되면 경기도와 서울에 이은 세 번째로 큰 광역지자체가 되며 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경기북부 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GRDP 1.11%p, 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대한민국 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GDP 0.31%p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를 상승시키는 효과를 가져올 것”이라며 “그동안 많은 정치적인 구호가 있었지만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, 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선거가 끝난 뒤에는 기득권 때문에 되지 않았다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 </a:t>
            </a:r>
            <a:r>
              <a:rPr lang="ko-KR" altLang="en-US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이번이야말로 기득권을 내려놓고 경기북부특별자치도를 추진할 적기”라고 강조했다</a:t>
            </a:r>
            <a:r>
              <a:rPr lang="en-US" altLang="ko-KR" sz="900">
                <a:solidFill>
                  <a:schemeClr val="tx1"/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출처 </a:t>
            </a:r>
            <a:r>
              <a:rPr lang="en-US" altLang="ko-KR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: </a:t>
            </a:r>
            <a:r>
              <a:rPr lang="ko-KR" altLang="en-US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한국경제</a:t>
            </a:r>
            <a:r>
              <a:rPr lang="en-US" altLang="ko-KR" sz="900">
                <a:solidFill>
                  <a:schemeClr val="bg1">
                    <a:lumMod val="65000"/>
                  </a:schemeClr>
                </a:solidFill>
                <a:latin typeface="HG꼬딕씨_Pro 20g" panose="02020603020101020101" pitchFamily="18" charset="-127"/>
                <a:ea typeface="HG꼬딕씨_Pro 20g" panose="02020603020101020101" pitchFamily="18" charset="-127"/>
              </a:rPr>
              <a:t>TV (https://n.news.naver.com/mnews/article/215/0001131585)</a:t>
            </a:r>
            <a:endParaRPr lang="ko-KR" altLang="en-US" sz="900">
              <a:solidFill>
                <a:schemeClr val="bg1">
                  <a:lumMod val="65000"/>
                </a:schemeClr>
              </a:solidFill>
              <a:latin typeface="HG꼬딕씨_Pro 20g" panose="02020603020101020101" pitchFamily="18" charset="-127"/>
              <a:ea typeface="HG꼬딕씨_Pro 20g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0ECF40-54EE-B3C4-3EBC-1F53240D7B55}"/>
              </a:ext>
            </a:extLst>
          </p:cNvPr>
          <p:cNvSpPr txBox="1"/>
          <p:nvPr/>
        </p:nvSpPr>
        <p:spPr>
          <a:xfrm>
            <a:off x="1797292" y="685688"/>
            <a:ext cx="8614858" cy="8002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하루 전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 10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월 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29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일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, 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도지사 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‘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경기북부특별자치도 설치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’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주장</a:t>
            </a:r>
            <a:endParaRPr kumimoji="0" lang="en-US" altLang="ko-KR" sz="2800" b="0" i="0" u="none" strike="noStrike" kern="1200" cap="none" spc="0" normalizeH="0" baseline="0" noProof="0">
              <a:ln>
                <a:noFill/>
              </a:ln>
              <a:solidFill>
                <a:srgbClr val="2B3542"/>
              </a:solidFill>
              <a:effectLst/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“</a:t>
            </a: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경기북부가 자치도가 되면 경기도와 서울에 이은 세 번째로 큰 광역지자체가 되며</a:t>
            </a: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..”</a:t>
            </a:r>
          </a:p>
        </p:txBody>
      </p:sp>
    </p:spTree>
    <p:extLst>
      <p:ext uri="{BB962C8B-B14F-4D97-AF65-F5344CB8AC3E}">
        <p14:creationId xmlns:p14="http://schemas.microsoft.com/office/powerpoint/2010/main" val="205182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5D31A15-FDF6-1EA1-768D-5EDDF36FF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5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6EF21-7B84-82E1-D8DA-14FE99B26FB1}"/>
              </a:ext>
            </a:extLst>
          </p:cNvPr>
          <p:cNvSpPr txBox="1"/>
          <p:nvPr/>
        </p:nvSpPr>
        <p:spPr>
          <a:xfrm>
            <a:off x="2278195" y="2929879"/>
            <a:ext cx="7653056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G꼬딕씨_Pro 80g" panose="02020603020101020101" pitchFamily="18" charset="-127"/>
                <a:ea typeface="HG꼬딕씨_Pro 80g" panose="02020603020101020101" pitchFamily="18" charset="-127"/>
                <a:cs typeface="+mn-cs"/>
              </a:rPr>
              <a:t>언론과 여론의 태도 비교</a:t>
            </a:r>
            <a:endParaRPr kumimoji="0" lang="ko-KR" altLang="en-US" sz="54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091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F4BA8C9-16D3-BEF0-A4D6-3A1B17E5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6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2EAC7B1B-C822-E4CB-F5D5-2FFD91987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0642006"/>
              </p:ext>
            </p:extLst>
          </p:nvPr>
        </p:nvGraphicFramePr>
        <p:xfrm>
          <a:off x="1836325" y="2276475"/>
          <a:ext cx="8510649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5001FF6-AF6C-0CD5-B4FF-FE8E2DAFB270}"/>
              </a:ext>
            </a:extLst>
          </p:cNvPr>
          <p:cNvSpPr txBox="1"/>
          <p:nvPr/>
        </p:nvSpPr>
        <p:spPr>
          <a:xfrm>
            <a:off x="3364227" y="685688"/>
            <a:ext cx="5480988" cy="8002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SNS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에서는 발표 후 나흘 간 크게 회자</a:t>
            </a:r>
            <a:endParaRPr kumimoji="0" lang="en-US" altLang="ko-KR" sz="2800" b="0" i="0" u="none" strike="noStrike" kern="1200" cap="none" spc="0" normalizeH="0" baseline="0" noProof="0">
              <a:ln>
                <a:noFill/>
              </a:ln>
              <a:solidFill>
                <a:srgbClr val="2B3542"/>
              </a:solidFill>
              <a:effectLst/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트위터와 커뮤니티 채널 비중이 </a:t>
            </a: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57.4%</a:t>
            </a:r>
            <a:r>
              <a:rPr lang="ko-KR" altLang="en-US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</a:t>
            </a:r>
            <a:r>
              <a:rPr lang="en-US" altLang="ko-KR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/</a:t>
            </a:r>
            <a:r>
              <a:rPr lang="ko-KR" altLang="en-US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언론 기사 </a:t>
            </a:r>
            <a:r>
              <a:rPr lang="en-US" altLang="ko-KR">
                <a:solidFill>
                  <a:schemeClr val="bg2">
                    <a:lumMod val="75000"/>
                  </a:schemeClr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19.9%</a:t>
            </a:r>
            <a:endParaRPr kumimoji="0" lang="en-US" altLang="ko-KR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endParaRPr>
          </a:p>
        </p:txBody>
      </p:sp>
      <p:pic>
        <p:nvPicPr>
          <p:cNvPr id="9" name="그림 8" descr="텍스트, 스크린샷, 원, 그래픽이(가) 표시된 사진&#10;&#10;자동 생성된 설명">
            <a:extLst>
              <a:ext uri="{FF2B5EF4-FFF2-40B4-BE49-F238E27FC236}">
                <a16:creationId xmlns:a16="http://schemas.microsoft.com/office/drawing/2014/main" id="{91A30932-7DFB-7556-CEB6-A4BE71435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554" y="3178628"/>
            <a:ext cx="2589252" cy="1983832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99177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F4BA8C9-16D3-BEF0-A4D6-3A1B17E5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7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6" name="차트 5">
            <a:extLst>
              <a:ext uri="{FF2B5EF4-FFF2-40B4-BE49-F238E27FC236}">
                <a16:creationId xmlns:a16="http://schemas.microsoft.com/office/drawing/2014/main" id="{2EAC7B1B-C822-E4CB-F5D5-2FFD91987F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84764"/>
              </p:ext>
            </p:extLst>
          </p:nvPr>
        </p:nvGraphicFramePr>
        <p:xfrm>
          <a:off x="1836325" y="2276475"/>
          <a:ext cx="8510649" cy="414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직사각형 3">
            <a:extLst>
              <a:ext uri="{FF2B5EF4-FFF2-40B4-BE49-F238E27FC236}">
                <a16:creationId xmlns:a16="http://schemas.microsoft.com/office/drawing/2014/main" id="{A5DE8997-3484-F521-6A33-B5A4DE869D9F}"/>
              </a:ext>
            </a:extLst>
          </p:cNvPr>
          <p:cNvSpPr/>
          <p:nvPr/>
        </p:nvSpPr>
        <p:spPr>
          <a:xfrm>
            <a:off x="2699657" y="3065417"/>
            <a:ext cx="2508069" cy="3030583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F2F26B2-0783-6A80-81B3-F78E679E03C5}"/>
              </a:ext>
            </a:extLst>
          </p:cNvPr>
          <p:cNvSpPr/>
          <p:nvPr/>
        </p:nvSpPr>
        <p:spPr>
          <a:xfrm>
            <a:off x="6200503" y="3065417"/>
            <a:ext cx="2002972" cy="3030583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5C8EB8-EA78-D21D-93BF-84DE582B164B}"/>
              </a:ext>
            </a:extLst>
          </p:cNvPr>
          <p:cNvSpPr txBox="1"/>
          <p:nvPr/>
        </p:nvSpPr>
        <p:spPr>
          <a:xfrm>
            <a:off x="3440896" y="5572780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4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언론 기사 대비</a:t>
            </a:r>
            <a:br>
              <a:rPr lang="en-US" altLang="ko-KR" sz="14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4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자발적 언급 </a:t>
            </a:r>
            <a:r>
              <a:rPr lang="ko-KR" altLang="en-US" sz="1400">
                <a:solidFill>
                  <a:schemeClr val="tx2"/>
                </a:solidFill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높게</a:t>
            </a:r>
            <a:r>
              <a:rPr lang="ko-KR" altLang="en-US" sz="14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형성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597CDA-DBA2-529B-B409-EBE4650DD185}"/>
              </a:ext>
            </a:extLst>
          </p:cNvPr>
          <p:cNvSpPr txBox="1"/>
          <p:nvPr/>
        </p:nvSpPr>
        <p:spPr>
          <a:xfrm>
            <a:off x="6436645" y="3074126"/>
            <a:ext cx="1766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sz="14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언론 기사 대비</a:t>
            </a:r>
            <a:br>
              <a:rPr lang="en-US" altLang="ko-KR" sz="14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</a:br>
            <a:r>
              <a:rPr lang="ko-KR" altLang="en-US" sz="14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자발적 언급 </a:t>
            </a:r>
            <a:r>
              <a:rPr lang="ko-KR" altLang="en-US" sz="1400">
                <a:solidFill>
                  <a:schemeClr val="tx2"/>
                </a:solidFill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낮게</a:t>
            </a:r>
            <a:r>
              <a:rPr lang="ko-KR" altLang="en-US" sz="1400">
                <a:solidFill>
                  <a:schemeClr val="tx2"/>
                </a:solidFill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형성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28B0B6-0B20-3D1C-3D98-19B1DD4E2A46}"/>
              </a:ext>
            </a:extLst>
          </p:cNvPr>
          <p:cNvSpPr txBox="1"/>
          <p:nvPr/>
        </p:nvSpPr>
        <p:spPr>
          <a:xfrm>
            <a:off x="1233842" y="685688"/>
            <a:ext cx="9741769" cy="8002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커뮤니티와 언론 채널 추이 비교 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: 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언론과 다소 무관한 움직임</a:t>
            </a:r>
            <a:endParaRPr kumimoji="0" lang="en-US" altLang="ko-KR" sz="2800" b="0" i="0" u="none" strike="noStrike" kern="1200" cap="none" spc="0" normalizeH="0" baseline="0" noProof="0">
              <a:ln>
                <a:noFill/>
              </a:ln>
              <a:solidFill>
                <a:srgbClr val="2B3542"/>
              </a:solidFill>
              <a:effectLst/>
              <a:uLnTx/>
              <a:uFillTx/>
              <a:latin typeface="HG꼬딕씨_Pro 80g" panose="02020603020101020101" pitchFamily="18" charset="-127"/>
              <a:ea typeface="HG꼬딕씨_Pro 80g" panose="02020603020101020101" pitchFamily="18" charset="-127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두 개 추이가 언뜻 비례해 보이나 서로 증폭 시점이 다르게 형성</a:t>
            </a: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, 11/6 </a:t>
            </a: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이후에는 언론 정보량이 상회하기도</a:t>
            </a:r>
            <a:endParaRPr kumimoji="0" lang="en-US" altLang="ko-KR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27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C91AFE9-9FC5-94D4-0A81-9256037F3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 </a:t>
            </a:r>
            <a:fld id="{DC6F7F56-C3F6-4124-A142-671DA2F43AAE}" type="slidenum">
              <a:rPr lang="ko-KR" altLang="en-US" smtClean="0">
                <a:solidFill>
                  <a:prstClr val="white">
                    <a:lumMod val="65000"/>
                  </a:prstClr>
                </a:solidFill>
              </a:rPr>
              <a:pPr/>
              <a:t>8</a:t>
            </a:fld>
            <a:r>
              <a:rPr lang="ko-KR" altLang="en-US">
                <a:solidFill>
                  <a:prstClr val="white">
                    <a:lumMod val="65000"/>
                  </a:prstClr>
                </a:solidFill>
              </a:rPr>
              <a:t> </a:t>
            </a:r>
            <a:r>
              <a:rPr lang="en-US" altLang="ko-KR">
                <a:solidFill>
                  <a:prstClr val="white">
                    <a:lumMod val="65000"/>
                  </a:prstClr>
                </a:solidFill>
              </a:rPr>
              <a:t>-</a:t>
            </a:r>
            <a:endParaRPr lang="ko-KR" altLang="en-US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4" name="그림 3" descr="텍스트, 폰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99E83F7E-90C0-4C5B-825C-E64F4CC57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7" y="2707181"/>
            <a:ext cx="4488730" cy="3600000"/>
          </a:xfrm>
          <a:prstGeom prst="rect">
            <a:avLst/>
          </a:prstGeom>
        </p:spPr>
      </p:pic>
      <p:pic>
        <p:nvPicPr>
          <p:cNvPr id="6" name="그림 5" descr="텍스트, 폰트, 그래픽, 그래픽 디자인이(가) 표시된 사진&#10;&#10;자동 생성된 설명">
            <a:extLst>
              <a:ext uri="{FF2B5EF4-FFF2-40B4-BE49-F238E27FC236}">
                <a16:creationId xmlns:a16="http://schemas.microsoft.com/office/drawing/2014/main" id="{61CAADB1-3374-9629-DDD7-839FAFCE39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45" y="2707181"/>
            <a:ext cx="4245517" cy="360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0FEA04-3564-F620-5B10-439BD8EA5388}"/>
              </a:ext>
            </a:extLst>
          </p:cNvPr>
          <p:cNvSpPr txBox="1"/>
          <p:nvPr/>
        </p:nvSpPr>
        <p:spPr>
          <a:xfrm>
            <a:off x="1905970" y="2286000"/>
            <a:ext cx="2414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뉴스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채널 연관어 워드클라우드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D1958-21DF-52D7-0224-FEF236AE08F6}"/>
              </a:ext>
            </a:extLst>
          </p:cNvPr>
          <p:cNvSpPr txBox="1"/>
          <p:nvPr/>
        </p:nvSpPr>
        <p:spPr>
          <a:xfrm>
            <a:off x="7588079" y="2286000"/>
            <a:ext cx="27382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400"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커뮤니티</a:t>
            </a:r>
            <a:r>
              <a:rPr lang="ko-KR" altLang="en-US" sz="1400"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 채널 연관어 워드클라우드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EF54BE-DCE2-4FD2-8FB3-39348D927FDE}"/>
              </a:ext>
            </a:extLst>
          </p:cNvPr>
          <p:cNvSpPr txBox="1"/>
          <p:nvPr/>
        </p:nvSpPr>
        <p:spPr>
          <a:xfrm>
            <a:off x="1617761" y="685688"/>
            <a:ext cx="8973932" cy="80021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커뮤니티와 언론 채널 연관어 비교 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</a:rPr>
              <a:t>: </a:t>
            </a:r>
            <a:r>
              <a:rPr kumimoji="0" lang="ko-KR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서로 다른 얘기 중</a:t>
            </a:r>
            <a:r>
              <a:rPr kumimoji="0" lang="en-US" altLang="ko-KR" sz="2800" b="0" i="0" u="none" strike="noStrike" kern="1200" cap="none" spc="0" normalizeH="0" baseline="0" noProof="0">
                <a:ln>
                  <a:noFill/>
                </a:ln>
                <a:solidFill>
                  <a:srgbClr val="2B3542"/>
                </a:solidFill>
                <a:effectLst/>
                <a:uLnTx/>
                <a:uFillTx/>
                <a:latin typeface="HG꼬딕씨_Pro 80g" panose="02020603020101020101" pitchFamily="18" charset="-127"/>
                <a:ea typeface="HG꼬딕씨_Pro 80g" panose="02020603020101020101" pitchFamily="18" charset="-127"/>
              </a:rPr>
              <a:t>..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언론에서는 다양한 키워드가 뚜렷하게 보이는데 비해</a:t>
            </a: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, </a:t>
            </a: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커뮤니티에서는 </a:t>
            </a: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‘</a:t>
            </a: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서울</a:t>
            </a: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’</a:t>
            </a: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 </a:t>
            </a: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‘</a:t>
            </a: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편입</a:t>
            </a:r>
            <a:r>
              <a:rPr kumimoji="0" lang="en-US" altLang="ko-KR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’ </a:t>
            </a:r>
            <a:r>
              <a:rPr kumimoji="0" lang="ko-KR" altLang="en-US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HG꼬딕씨_Pro 40g" panose="02020603020101020101" pitchFamily="18" charset="-127"/>
                <a:ea typeface="HG꼬딕씨_Pro 40g" panose="02020603020101020101" pitchFamily="18" charset="-127"/>
                <a:cs typeface="+mn-cs"/>
              </a:rPr>
              <a:t>언급 압도적</a:t>
            </a:r>
            <a:endParaRPr kumimoji="0" lang="en-US" altLang="ko-KR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HG꼬딕씨_Pro 40g" panose="02020603020101020101" pitchFamily="18" charset="-127"/>
              <a:ea typeface="HG꼬딕씨_Pro 40g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607978"/>
      </p:ext>
    </p:extLst>
  </p:cSld>
  <p:clrMapOvr>
    <a:masterClrMapping/>
  </p:clrMapOvr>
</p:sld>
</file>

<file path=ppt/theme/theme1.xml><?xml version="1.0" encoding="utf-8"?>
<a:theme xmlns:a="http://schemas.openxmlformats.org/drawingml/2006/main" name="5_Office 테마">
  <a:themeElements>
    <a:clrScheme name="사용자 지정 1">
      <a:dk1>
        <a:srgbClr val="2B3542"/>
      </a:dk1>
      <a:lt1>
        <a:sysClr val="window" lastClr="FFFFFF"/>
      </a:lt1>
      <a:dk2>
        <a:srgbClr val="323F4F"/>
      </a:dk2>
      <a:lt2>
        <a:srgbClr val="D6DCE4"/>
      </a:lt2>
      <a:accent1>
        <a:srgbClr val="2B3542"/>
      </a:accent1>
      <a:accent2>
        <a:srgbClr val="FFC000"/>
      </a:accent2>
      <a:accent3>
        <a:srgbClr val="2F5496"/>
      </a:accent3>
      <a:accent4>
        <a:srgbClr val="8496B0"/>
      </a:accent4>
      <a:accent5>
        <a:srgbClr val="5B9BD5"/>
      </a:accent5>
      <a:accent6>
        <a:srgbClr val="70AD47"/>
      </a:accent6>
      <a:hlink>
        <a:srgbClr val="2E75B5"/>
      </a:hlink>
      <a:folHlink>
        <a:srgbClr val="954F72"/>
      </a:folHlink>
    </a:clrScheme>
    <a:fontScheme name="HG꼬딕씨">
      <a:majorFont>
        <a:latin typeface="HG꼬딕씨_Pro 80g"/>
        <a:ea typeface="HG꼬딕씨_Pro 80g"/>
        <a:cs typeface=""/>
      </a:majorFont>
      <a:minorFont>
        <a:latin typeface="HG꼬딕씨_Pro 40g"/>
        <a:ea typeface="HG꼬딕씨_Pro 40g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400" smtClean="0">
            <a:latin typeface="HG꼬딕씨_Pro 40g" panose="02020603020101020101" pitchFamily="18" charset="-127"/>
            <a:ea typeface="HG꼬딕씨_Pro 40g" panose="02020603020101020101" pitchFamily="18" charset="-12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2182</Words>
  <Application>Microsoft Office PowerPoint</Application>
  <PresentationFormat>와이드스크린</PresentationFormat>
  <Paragraphs>467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5" baseType="lpstr">
      <vt:lpstr>HG꼬딕씨_Pro 20g</vt:lpstr>
      <vt:lpstr>HG꼬딕씨_Pro 40g</vt:lpstr>
      <vt:lpstr>HG꼬딕씨_Pro 60g</vt:lpstr>
      <vt:lpstr>HG꼬딕씨_Pro 80g</vt:lpstr>
      <vt:lpstr>HY헤드라인M</vt:lpstr>
      <vt:lpstr>나눔고딕 ExtraBold</vt:lpstr>
      <vt:lpstr>나눔스퀘어 ExtraBold</vt:lpstr>
      <vt:lpstr>맑은 고딕</vt:lpstr>
      <vt:lpstr>Arial</vt:lpstr>
      <vt:lpstr>5_Office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박경하</dc:creator>
  <cp:lastModifiedBy>박경하</cp:lastModifiedBy>
  <cp:revision>287</cp:revision>
  <dcterms:created xsi:type="dcterms:W3CDTF">2023-11-14T01:26:46Z</dcterms:created>
  <dcterms:modified xsi:type="dcterms:W3CDTF">2023-11-15T07:04:23Z</dcterms:modified>
</cp:coreProperties>
</file>